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64" r:id="rId3"/>
  </p:sldMasterIdLst>
  <p:notesMasterIdLst>
    <p:notesMasterId r:id="rId30"/>
  </p:notesMasterIdLst>
  <p:sldIdLst>
    <p:sldId id="256" r:id="rId4"/>
    <p:sldId id="257" r:id="rId5"/>
    <p:sldId id="296" r:id="rId6"/>
    <p:sldId id="272" r:id="rId7"/>
    <p:sldId id="312" r:id="rId8"/>
    <p:sldId id="313" r:id="rId9"/>
    <p:sldId id="277" r:id="rId10"/>
    <p:sldId id="270" r:id="rId11"/>
    <p:sldId id="297" r:id="rId12"/>
    <p:sldId id="298" r:id="rId13"/>
    <p:sldId id="299" r:id="rId14"/>
    <p:sldId id="302" r:id="rId15"/>
    <p:sldId id="300" r:id="rId16"/>
    <p:sldId id="303" r:id="rId17"/>
    <p:sldId id="301" r:id="rId18"/>
    <p:sldId id="304" r:id="rId19"/>
    <p:sldId id="305" r:id="rId20"/>
    <p:sldId id="307" r:id="rId21"/>
    <p:sldId id="308" r:id="rId22"/>
    <p:sldId id="314" r:id="rId23"/>
    <p:sldId id="315" r:id="rId24"/>
    <p:sldId id="317" r:id="rId25"/>
    <p:sldId id="318" r:id="rId26"/>
    <p:sldId id="311" r:id="rId27"/>
    <p:sldId id="319" r:id="rId28"/>
    <p:sldId id="320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3527630-2076-44D9-B988-4E4DD7D51B23}">
          <p14:sldIdLst>
            <p14:sldId id="256"/>
          </p14:sldIdLst>
        </p14:section>
        <p14:section name="GUI Allgemein" id="{BC84F2BC-DC2A-4175-837E-597D49DDB23D}">
          <p14:sldIdLst>
            <p14:sldId id="257"/>
          </p14:sldIdLst>
        </p14:section>
        <p14:section name="GTKAda" id="{B2721045-A9EC-4D30-BAA5-2DEC1255B884}">
          <p14:sldIdLst>
            <p14:sldId id="296"/>
            <p14:sldId id="272"/>
          </p14:sldIdLst>
        </p14:section>
        <p14:section name="Projekteinrichtung" id="{EC2D3827-EB79-47A6-8B7C-EBBDA236475A}">
          <p14:sldIdLst>
            <p14:sldId id="312"/>
            <p14:sldId id="313"/>
          </p14:sldIdLst>
        </p14:section>
        <p14:section name="Aufrufhierarchie" id="{5F4F08D1-5745-41C2-9F12-EEA8836EFA79}">
          <p14:sldIdLst>
            <p14:sldId id="277"/>
            <p14:sldId id="270"/>
          </p14:sldIdLst>
        </p14:section>
        <p14:section name="GUI-Schichten" id="{866F2D6D-D568-4530-BF04-FF8CA7FAE419}">
          <p14:sldIdLst>
            <p14:sldId id="297"/>
            <p14:sldId id="298"/>
            <p14:sldId id="299"/>
          </p14:sldIdLst>
        </p14:section>
        <p14:section name="Lebenszyklus" id="{64F95ED6-EB9B-4FB2-9205-F6BD2312D1C0}">
          <p14:sldIdLst>
            <p14:sldId id="302"/>
            <p14:sldId id="300"/>
          </p14:sldIdLst>
        </p14:section>
        <p14:section name="Widget-Übersicht" id="{02E7627E-5629-4473-BE21-1CE2B9106D24}">
          <p14:sldIdLst>
            <p14:sldId id="303"/>
            <p14:sldId id="301"/>
          </p14:sldIdLst>
        </p14:section>
        <p14:section name="MVC-Pattern" id="{E44DED26-B621-48A1-AC8D-294937C7450D}">
          <p14:sldIdLst>
            <p14:sldId id="304"/>
            <p14:sldId id="305"/>
            <p14:sldId id="307"/>
          </p14:sldIdLst>
        </p14:section>
        <p14:section name="Glade GUI-Builder" id="{1FF24C61-8F49-42DB-B977-74CE35D3F9CE}">
          <p14:sldIdLst>
            <p14:sldId id="308"/>
          </p14:sldIdLst>
        </p14:section>
        <p14:section name="Nutzeroberfläche" id="{E0A8A8E3-6A45-44D5-9F43-467C97C105A9}">
          <p14:sldIdLst>
            <p14:sldId id="314"/>
            <p14:sldId id="315"/>
          </p14:sldIdLst>
        </p14:section>
        <p14:section name="Erstes Fenster" id="{B89EF855-B123-4F97-836E-6AEFD4BB1072}">
          <p14:sldIdLst>
            <p14:sldId id="317"/>
            <p14:sldId id="318"/>
          </p14:sldIdLst>
        </p14:section>
        <p14:section name="Einbindung" id="{D38592DF-98A9-433A-BB3E-5DDD182A53A4}">
          <p14:sldIdLst>
            <p14:sldId id="311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74940" autoAdjust="0"/>
  </p:normalViewPr>
  <p:slideViewPr>
    <p:cSldViewPr snapToGrid="0">
      <p:cViewPr varScale="1">
        <p:scale>
          <a:sx n="83" d="100"/>
          <a:sy n="83" d="100"/>
        </p:scale>
        <p:origin x="19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846D0-C8C5-4DBF-AACC-4288BF420692}" type="datetimeFigureOut">
              <a:rPr lang="de-DE" smtClean="0"/>
              <a:t>17.11.2021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12602-C064-4870-81FD-521F711DAA4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067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Heute fü</a:t>
            </a:r>
            <a:r>
              <a:rPr lang="de-DE" baseline="0" dirty="0" smtClean="0"/>
              <a:t>r die nächsten X Tage werden wir uns rein mit grafischen Oberflächen in Java befassen.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6441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Vererbungshierarchie</a:t>
            </a:r>
            <a:r>
              <a:rPr lang="de-DE" baseline="0" dirty="0" smtClean="0"/>
              <a:t> aufzeigen: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Es gibt sehr viele Klassen / Nutzbare Objekte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.ads Dateien durchlesen vor Implementierung (Da teilweise Zeiger gewollt werden)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Sehr moderne Möglichkeiten vorhanden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7104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8946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10_GTK\02_MVCPattern\</a:t>
            </a:r>
          </a:p>
          <a:p>
            <a:endParaRPr lang="de-DE" dirty="0" smtClean="0"/>
          </a:p>
          <a:p>
            <a:r>
              <a:rPr lang="de-DE" dirty="0" smtClean="0"/>
              <a:t>Anhand der Grafik und der Tabelle erklären und anschließend nachprogrammieren.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64CBD-E6EA-4A43-99C8-C107F23DE09A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4952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Eigentlich gerne genutzt jedoch kommt es zu einem Problem: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Auf der hier gewollten Abstraktionsebene würde man sagen View (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Model) und Model (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View)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     um entsprechende Zuweisungen möglich zu machen.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Lösungsmöglichkeit:</a:t>
            </a:r>
          </a:p>
          <a:p>
            <a:r>
              <a:rPr lang="de-DE" dirty="0" smtClean="0"/>
              <a:t>- Limited </a:t>
            </a:r>
            <a:r>
              <a:rPr lang="de-DE" dirty="0" err="1" smtClean="0"/>
              <a:t>with</a:t>
            </a:r>
            <a:r>
              <a:rPr lang="de-DE" dirty="0" smtClean="0"/>
              <a:t> erlaubt </a:t>
            </a:r>
            <a:r>
              <a:rPr lang="de-DE" dirty="0" err="1" smtClean="0"/>
              <a:t>circular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Das Problem ist jedoch, dass das Paket,</a:t>
            </a:r>
            <a:r>
              <a:rPr lang="de-DE" baseline="0" dirty="0" smtClean="0"/>
              <a:t> welches limited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eingebunden wird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     lediglich die NICHT private bezogenen offenen Inhalte anzeigt und KEINE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     Unterprogramme mit einbindet.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Mit der Nutzung von </a:t>
            </a:r>
            <a:r>
              <a:rPr lang="de-DE" baseline="0" dirty="0" err="1" smtClean="0"/>
              <a:t>Kindpaketen</a:t>
            </a:r>
            <a:r>
              <a:rPr lang="de-DE" baseline="0" dirty="0" smtClean="0"/>
              <a:t> und Zeigern welche übergeben werden </a:t>
            </a:r>
            <a:r>
              <a:rPr lang="de-DE" baseline="0" dirty="0" err="1" smtClean="0"/>
              <a:t>koennte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     es möglich gemacht werden übersteigt jedoch die gewollte Komplexität welche man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     durch die Verwendung solcher Patterns erreichen möchte.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64CBD-E6EA-4A43-99C8-C107F23DE09A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818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2090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smtClean="0"/>
              <a:t>Kurz durch die obigen</a:t>
            </a:r>
            <a:r>
              <a:rPr lang="de-DE" baseline="0" dirty="0" smtClean="0"/>
              <a:t> Menüs klicken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Das meiste ist selbsterklärend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2. </a:t>
            </a:r>
            <a:r>
              <a:rPr lang="de-DE" baseline="0" dirty="0" err="1" smtClean="0">
                <a:sym typeface="Wingdings" panose="05000000000000000000" pitchFamily="2" charset="2"/>
              </a:rPr>
              <a:t>Widgetübersicht</a:t>
            </a:r>
            <a:r>
              <a:rPr lang="de-DE" baseline="0" dirty="0" smtClean="0">
                <a:sym typeface="Wingdings" panose="05000000000000000000" pitchFamily="2" charset="2"/>
              </a:rPr>
              <a:t> von </a:t>
            </a:r>
            <a:r>
              <a:rPr lang="de-DE" baseline="0" dirty="0" err="1" smtClean="0">
                <a:sym typeface="Wingdings" panose="05000000000000000000" pitchFamily="2" charset="2"/>
              </a:rPr>
              <a:t>Glade</a:t>
            </a:r>
            <a:r>
              <a:rPr lang="de-DE" baseline="0" dirty="0" smtClean="0">
                <a:sym typeface="Wingdings" panose="05000000000000000000" pitchFamily="2" charset="2"/>
              </a:rPr>
              <a:t> mit der Folie vergleichen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 smtClean="0"/>
              <a:t>3. 3 große „Areale“ kurz erklären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 smtClean="0"/>
              <a:t>4. Anschließend in GUI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r>
              <a:rPr lang="de-DE" baseline="0" dirty="0" smtClean="0"/>
              <a:t> gehen und dort näher ins Detail gehen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9197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8002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Gezeigtes Bild mit </a:t>
            </a:r>
            <a:r>
              <a:rPr lang="de-DE" dirty="0" err="1" smtClean="0"/>
              <a:t>LTn</a:t>
            </a:r>
            <a:r>
              <a:rPr lang="de-DE" dirty="0" smtClean="0"/>
              <a:t> nachbauen</a:t>
            </a:r>
            <a:r>
              <a:rPr lang="de-DE" baseline="0" dirty="0" smtClean="0"/>
              <a:t> und</a:t>
            </a:r>
          </a:p>
          <a:p>
            <a:r>
              <a:rPr lang="de-DE" baseline="0" dirty="0" smtClean="0"/>
              <a:t>Dabei verschiedene Attribute, Eigenschaften</a:t>
            </a:r>
          </a:p>
          <a:p>
            <a:r>
              <a:rPr lang="de-DE" baseline="0" dirty="0" smtClean="0"/>
              <a:t>Etc. zeigen und erklären.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0202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0698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Schichten auf klicken und</a:t>
            </a:r>
            <a:r>
              <a:rPr lang="de-DE" baseline="0" dirty="0" smtClean="0"/>
              <a:t> entsprechenden Codeabschnitt kommentieren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Darauf hinweisen, dass Code besser gesehen werden kann, wenn man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smtClean="0"/>
              <a:t>     in der </a:t>
            </a:r>
            <a:r>
              <a:rPr lang="de-DE" baseline="0" dirty="0" err="1" smtClean="0"/>
              <a:t>Powerpoint</a:t>
            </a:r>
            <a:r>
              <a:rPr lang="de-DE" baseline="0" dirty="0" smtClean="0"/>
              <a:t> auf die 3D Flächen klickt und es sich genauer anschaut.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Anschließend mit </a:t>
            </a:r>
            <a:r>
              <a:rPr lang="de-DE" baseline="0" dirty="0" err="1" smtClean="0"/>
              <a:t>LTn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10_GTK\03_GTK_Mit_Builder\G001ErstesFenster.adb nachprogrammieren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! Erläutern warum es sinnvoll ist es gem. MVC auszulagern.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878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Warum eigentlich grafische Oberflächen?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Ohne GUI (Graphical User Interfaces) wäre die sogenannte Digitale Revolution (1990ern) nicht denkbar gewesen.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Die GUI ermöglicht es selbst ungeübten Nutzern sich schnell in Programme einzuarbeiten. Allgemein verständliche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Symbole und erklärender Text sorgen für eine hohe Nutzerfreundlichkeit.</a:t>
            </a:r>
          </a:p>
          <a:p>
            <a:pPr marL="0" indent="0">
              <a:buFontTx/>
              <a:buNone/>
            </a:pP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Einfach und nutzerfreundlich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Visuell ansprechend gestaltend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Selbst Nutzer mit geringem technischen Wissen können die Anwendung nutzen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System antwortet auf die intuitiven visuellen Anweisungen [Klick auf Button]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Nutzer können schnell und einfach zwischen mehreren Anwendungen hin und her navigieren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1620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Erklären, dass es sein kann, dass man in</a:t>
            </a:r>
            <a:r>
              <a:rPr lang="de-DE" baseline="0" dirty="0" smtClean="0"/>
              <a:t> der GNAT Konsole in der</a:t>
            </a:r>
          </a:p>
          <a:p>
            <a:r>
              <a:rPr lang="de-DE" baseline="0" dirty="0" smtClean="0"/>
              <a:t>Main Loop festhängt und das Fenster nicht geladen wird. Dazu muss</a:t>
            </a:r>
          </a:p>
          <a:p>
            <a:r>
              <a:rPr lang="de-DE" baseline="0" dirty="0" smtClean="0"/>
              <a:t>Mann mit der oben genannten Technik das Programm starten, dann</a:t>
            </a:r>
          </a:p>
          <a:p>
            <a:r>
              <a:rPr lang="de-DE" baseline="0" dirty="0" smtClean="0"/>
              <a:t>wird dieses auch wie gewohnt gezeigt.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Anschließend natürlich Execute. Alternativ könnte man auch die</a:t>
            </a:r>
          </a:p>
          <a:p>
            <a:r>
              <a:rPr lang="de-DE" baseline="0" dirty="0" smtClean="0"/>
              <a:t>Startprozedur des „Play-Buttons“ bearbeiten und dies vorgeben.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50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GtkAda</a:t>
            </a:r>
            <a:r>
              <a:rPr lang="de-DE" baseline="0" dirty="0" smtClean="0"/>
              <a:t> ist eine Zusammenstellung aus mehreren Frameworks: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Gtk+   (GUI Bibliothek)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Glib     (Verschiedene Zusatzfunktionen)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Cairo   (2D Grafik Bibliothek)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Pango (Schriften Bibliothek)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Und zusätzlich einigen eigenen Features, welche die Entwicklung moderner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GUI Anwendungen ermöglicht.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697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839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Wingdings" panose="05000000000000000000" pitchFamily="2" charset="2"/>
              <a:buAutoNum type="arabicPeriod"/>
            </a:pPr>
            <a:r>
              <a:rPr lang="de-DE" baseline="0" dirty="0" smtClean="0"/>
              <a:t>GLIB und System: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Glib gem. Folie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System: Viele Teile von GTKAda und den zugehörigen Frameworks sind Systemabhängig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Somit sind viele Implementierungen auf anderen System anders hinsichtlich Aussehen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     Beispiel: Fensterrand, Schließen Button etc. sehen auf Mac anders aus als auf Windows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Aber auch Betriebssystemabhängige Elemente, Speicherverwaltung hinsichtlich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     Multithreading ist auf anderen Plattformen anders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2. Pango und Cairo gem. Folie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3. GDK gem. Folie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4. GTK gem. Folie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5. GTK Ada und Anwendung: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- Da die Anwendung lediglich GtkAda aufruft ist diese komplett portabel und kann somit auf anderen Plattformen mit GtkAda rekompiliert werden.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2573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Man</a:t>
            </a:r>
            <a:r>
              <a:rPr lang="de-DE" baseline="0" dirty="0" smtClean="0"/>
              <a:t> beginnt immer mit einem Window (Fenster)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In dieses können verschiedene Container gelegt werden (Vbox, Hbox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In diese wiederum kann ich gem. der Hierarchie alle anderen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smtClean="0"/>
              <a:t>     Widgets anordnen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946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Schichten auf klicken und</a:t>
            </a:r>
            <a:r>
              <a:rPr lang="de-DE" baseline="0" dirty="0" smtClean="0"/>
              <a:t> entsprechenden Codeabschnitt kommentieren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3872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Zuerst alle Schritte einzeln auf klicken und erklären</a:t>
            </a:r>
          </a:p>
          <a:p>
            <a:r>
              <a:rPr lang="de-DE" dirty="0" smtClean="0"/>
              <a:t>Anschließend Beschreibungen ergänzen</a:t>
            </a:r>
          </a:p>
          <a:p>
            <a:endParaRPr lang="de-DE" dirty="0" smtClean="0"/>
          </a:p>
          <a:p>
            <a:r>
              <a:rPr lang="de-DE" dirty="0" smtClean="0"/>
              <a:t>-- JETZT HELLO WORLD FENSTER NACHPROGRAMMIEREN –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 Dabei alle erwähnten Schritte erläutern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21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098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327571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39552" y="450912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011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71CA84-2835-4FCD-A52F-DE0F1B98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2013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1" y="4137101"/>
            <a:ext cx="8640959" cy="1372953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1" y="2636912"/>
            <a:ext cx="8640959" cy="1512168"/>
          </a:xfrm>
        </p:spPr>
        <p:txBody>
          <a:bodyPr anchor="b">
            <a:noAutofit/>
          </a:bodyPr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467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55367"/>
            <a:ext cx="4244280" cy="4525963"/>
          </a:xfrm>
          <a:effectLst/>
        </p:spPr>
        <p:txBody>
          <a:bodyPr>
            <a:noAutofit/>
          </a:bodyPr>
          <a:lstStyle>
            <a:lvl1pPr>
              <a:defRPr sz="2100">
                <a:effectLst/>
              </a:defRPr>
            </a:lvl1pPr>
            <a:lvl2pPr>
              <a:defRPr sz="1800">
                <a:effectLst/>
              </a:defRPr>
            </a:lvl2pPr>
            <a:lvl3pPr>
              <a:defRPr sz="1500">
                <a:effectLst/>
              </a:defRPr>
            </a:lvl3pPr>
            <a:lvl4pPr>
              <a:defRPr sz="1350">
                <a:effectLst/>
              </a:defRPr>
            </a:lvl4pPr>
            <a:lvl5pPr>
              <a:defRPr sz="1350">
                <a:effectLst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55367"/>
            <a:ext cx="4244280" cy="4525963"/>
          </a:xfrm>
          <a:effectLst/>
        </p:spPr>
        <p:txBody>
          <a:bodyPr>
            <a:no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9067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9458" y="548682"/>
            <a:ext cx="8617767" cy="11266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504" y="1790278"/>
            <a:ext cx="4246885" cy="63061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504" y="2430040"/>
            <a:ext cx="4246885" cy="3894764"/>
          </a:xfrm>
          <a:effectLst>
            <a:outerShdw blurRad="50800" dist="50800" dir="5400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4009" y="1790278"/>
            <a:ext cx="4248472" cy="63061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4009" y="2430040"/>
            <a:ext cx="4248472" cy="3894764"/>
          </a:xfrm>
          <a:effectLst>
            <a:outerShdw blurRad="50800" dist="50800" dir="5400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474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614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405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1" y="528215"/>
            <a:ext cx="3213993" cy="1162050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528216"/>
            <a:ext cx="5317430" cy="5853113"/>
          </a:xfrm>
          <a:effectLst>
            <a:outerShdw blurRad="50800" dist="50800" dir="5400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>
            <a:no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1521" y="1690267"/>
            <a:ext cx="3213993" cy="4691063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8181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736505"/>
            <a:ext cx="5486400" cy="566738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48680"/>
            <a:ext cx="5486400" cy="4114800"/>
          </a:xfrm>
          <a:effectLst>
            <a:outerShdw blurRad="50800" dist="50800" dir="5400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03243"/>
            <a:ext cx="5486400" cy="804862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3812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327571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39552" y="450912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67937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SBw mit 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450912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327571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11761" y="1412776"/>
            <a:ext cx="547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800" b="1" dirty="0">
                <a:solidFill>
                  <a:srgbClr val="CDCDCD"/>
                </a:solidFill>
              </a:rPr>
              <a:t>Schule Informationstechnik</a:t>
            </a:r>
            <a:r>
              <a:rPr lang="de-DE" sz="1800" b="1" baseline="0" dirty="0">
                <a:solidFill>
                  <a:srgbClr val="CDCDCD"/>
                </a:solidFill>
              </a:rPr>
              <a:t> </a:t>
            </a:r>
            <a:br>
              <a:rPr lang="de-DE" sz="1800" b="1" baseline="0" dirty="0">
                <a:solidFill>
                  <a:srgbClr val="CDCDCD"/>
                </a:solidFill>
              </a:rPr>
            </a:br>
            <a:r>
              <a:rPr lang="de-DE" sz="1800" b="1" baseline="0" dirty="0">
                <a:solidFill>
                  <a:srgbClr val="CDCDCD"/>
                </a:solidFill>
              </a:rPr>
              <a:t>der Bundeswehr</a:t>
            </a:r>
            <a:endParaRPr lang="de-DE" sz="1800" b="1" dirty="0">
              <a:solidFill>
                <a:srgbClr val="CDCDCD"/>
              </a:solidFill>
            </a:endParaRPr>
          </a:p>
        </p:txBody>
      </p:sp>
      <p:pic>
        <p:nvPicPr>
          <p:cNvPr id="5" name="Picture 343" descr="Wappen-FüUstgSBw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33" y="1393726"/>
            <a:ext cx="749523" cy="93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platzhalter 7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4067944" y="2564909"/>
            <a:ext cx="4680000" cy="36003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Dienstgrad Vorname Nachname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>
          <a:xfrm>
            <a:off x="4067944" y="2996954"/>
            <a:ext cx="4680000" cy="3600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Funktion / Fachbereich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4067944" y="3429000"/>
            <a:ext cx="4680000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Tag. Monat Jahr</a:t>
            </a:r>
          </a:p>
        </p:txBody>
      </p:sp>
    </p:spTree>
    <p:extLst>
      <p:ext uri="{BB962C8B-B14F-4D97-AF65-F5344CB8AC3E}">
        <p14:creationId xmlns:p14="http://schemas.microsoft.com/office/powerpoint/2010/main" val="289796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SB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39552" y="450912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327571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Textfeld 4"/>
          <p:cNvSpPr txBox="1"/>
          <p:nvPr userDrawn="1"/>
        </p:nvSpPr>
        <p:spPr>
          <a:xfrm>
            <a:off x="2411761" y="1412776"/>
            <a:ext cx="547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800" b="1" dirty="0">
                <a:solidFill>
                  <a:srgbClr val="CDCDCD"/>
                </a:solidFill>
              </a:rPr>
              <a:t>Schule Informationstechnik</a:t>
            </a:r>
            <a:r>
              <a:rPr lang="de-DE" sz="1800" b="1" baseline="0" dirty="0">
                <a:solidFill>
                  <a:srgbClr val="CDCDCD"/>
                </a:solidFill>
              </a:rPr>
              <a:t> </a:t>
            </a:r>
            <a:br>
              <a:rPr lang="de-DE" sz="1800" b="1" baseline="0" dirty="0">
                <a:solidFill>
                  <a:srgbClr val="CDCDCD"/>
                </a:solidFill>
              </a:rPr>
            </a:br>
            <a:r>
              <a:rPr lang="de-DE" sz="1800" b="1" baseline="0" dirty="0">
                <a:solidFill>
                  <a:srgbClr val="CDCDCD"/>
                </a:solidFill>
              </a:rPr>
              <a:t>der Bundeswehr</a:t>
            </a:r>
            <a:endParaRPr lang="de-DE" sz="1800" b="1" dirty="0">
              <a:solidFill>
                <a:srgbClr val="CDCDCD"/>
              </a:solidFill>
            </a:endParaRPr>
          </a:p>
        </p:txBody>
      </p:sp>
      <p:pic>
        <p:nvPicPr>
          <p:cNvPr id="6" name="Picture 343" descr="Wappen-FüUstgSBw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33" y="1393726"/>
            <a:ext cx="749523" cy="93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43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SBw mit 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450912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327571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11761" y="1412776"/>
            <a:ext cx="547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800" b="1" dirty="0">
                <a:solidFill>
                  <a:srgbClr val="CDCDCD"/>
                </a:solidFill>
              </a:rPr>
              <a:t>Schule Informationstechnik</a:t>
            </a:r>
            <a:r>
              <a:rPr lang="de-DE" sz="1800" b="1" baseline="0" dirty="0">
                <a:solidFill>
                  <a:srgbClr val="CDCDCD"/>
                </a:solidFill>
              </a:rPr>
              <a:t> </a:t>
            </a:r>
            <a:br>
              <a:rPr lang="de-DE" sz="1800" b="1" baseline="0" dirty="0">
                <a:solidFill>
                  <a:srgbClr val="CDCDCD"/>
                </a:solidFill>
              </a:rPr>
            </a:br>
            <a:r>
              <a:rPr lang="de-DE" sz="1800" b="1" baseline="0" dirty="0">
                <a:solidFill>
                  <a:srgbClr val="CDCDCD"/>
                </a:solidFill>
              </a:rPr>
              <a:t>der Bundeswehr</a:t>
            </a:r>
            <a:endParaRPr lang="de-DE" sz="1800" b="1" dirty="0">
              <a:solidFill>
                <a:srgbClr val="CDCDCD"/>
              </a:solidFill>
            </a:endParaRPr>
          </a:p>
        </p:txBody>
      </p:sp>
      <p:pic>
        <p:nvPicPr>
          <p:cNvPr id="5" name="Picture 343" descr="Wappen-FüUstgSBw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33" y="1393726"/>
            <a:ext cx="749523" cy="93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platzhalter 7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4067944" y="2564909"/>
            <a:ext cx="4680000" cy="36003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Dienstgrad Vorname Nachname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>
          <a:xfrm>
            <a:off x="4067944" y="2996954"/>
            <a:ext cx="4680000" cy="3600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Funktion / Fachbereich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4067944" y="3429000"/>
            <a:ext cx="4680000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Tag. Monat Jahr</a:t>
            </a:r>
          </a:p>
        </p:txBody>
      </p:sp>
    </p:spTree>
    <p:extLst>
      <p:ext uri="{BB962C8B-B14F-4D97-AF65-F5344CB8AC3E}">
        <p14:creationId xmlns:p14="http://schemas.microsoft.com/office/powerpoint/2010/main" val="384193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532D9D1-B529-E343-BBE9-62E4D07F6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57" t="-1" r="2062" b="-1"/>
          <a:stretch/>
        </p:blipFill>
        <p:spPr>
          <a:xfrm>
            <a:off x="1" y="2257"/>
            <a:ext cx="9168003" cy="685574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7272280-9D3B-3C40-A63F-BD2C57CBC1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2000" y="5451295"/>
            <a:ext cx="1440000" cy="1057699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E55519-0BEB-8E47-9C6C-92064AE8F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000" y="2256"/>
            <a:ext cx="1440000" cy="324000"/>
          </a:xfr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Tx/>
              <a:buNone/>
              <a:defRPr sz="9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 smtClean="0"/>
              <a:t>Cyber- und</a:t>
            </a:r>
          </a:p>
          <a:p>
            <a:r>
              <a:rPr lang="de-DE" dirty="0" smtClean="0"/>
              <a:t>informationsraum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745700-1594-F24C-A986-31AAD1DB0C33}"/>
              </a:ext>
            </a:extLst>
          </p:cNvPr>
          <p:cNvSpPr/>
          <p:nvPr userDrawn="1"/>
        </p:nvSpPr>
        <p:spPr>
          <a:xfrm>
            <a:off x="287338" y="1431925"/>
            <a:ext cx="8569325" cy="2475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Arial Regular"/>
            </a:endParaRPr>
          </a:p>
        </p:txBody>
      </p:sp>
      <p:pic>
        <p:nvPicPr>
          <p:cNvPr id="8" name="Picture 343" descr="Wappen-FüUstgSBw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95" y="1681784"/>
            <a:ext cx="839157" cy="10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655763" y="1681164"/>
            <a:ext cx="6870700" cy="105145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5996" y="2908300"/>
            <a:ext cx="8010468" cy="831850"/>
          </a:xfrm>
        </p:spPr>
        <p:txBody>
          <a:bodyPr/>
          <a:lstStyle>
            <a:lvl1pPr marL="0" indent="0">
              <a:buNone/>
              <a:defRPr i="1" baseline="0">
                <a:solidFill>
                  <a:schemeClr val="bg1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de-DE" dirty="0" smtClean="0"/>
              <a:t>Funktion</a:t>
            </a:r>
          </a:p>
          <a:p>
            <a:pPr lvl="0"/>
            <a:r>
              <a:rPr lang="de-DE" dirty="0" smtClean="0"/>
              <a:t>Inspektion, DG Vorname 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9607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532D9D1-B529-E343-BBE9-62E4D07F6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57" t="-1" r="2062" b="-1"/>
          <a:stretch/>
        </p:blipFill>
        <p:spPr>
          <a:xfrm>
            <a:off x="1" y="2257"/>
            <a:ext cx="9168003" cy="685574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7272280-9D3B-3C40-A63F-BD2C57CBC1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2000" y="5451295"/>
            <a:ext cx="1440000" cy="1057699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E55519-0BEB-8E47-9C6C-92064AE8F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000" y="2256"/>
            <a:ext cx="1440000" cy="324000"/>
          </a:xfr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Tx/>
              <a:buNone/>
              <a:defRPr sz="9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 smtClean="0"/>
              <a:t>Cyber- und Informationsraum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745700-1594-F24C-A986-31AAD1DB0C33}"/>
              </a:ext>
            </a:extLst>
          </p:cNvPr>
          <p:cNvSpPr/>
          <p:nvPr userDrawn="1"/>
        </p:nvSpPr>
        <p:spPr>
          <a:xfrm>
            <a:off x="287338" y="1431925"/>
            <a:ext cx="8569325" cy="2475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Arial Regular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0" y="1622425"/>
            <a:ext cx="8089900" cy="21256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de-DE" dirty="0" smtClean="0"/>
              <a:t>Titelfeld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21367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äulen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3344" y="2133600"/>
            <a:ext cx="3600000" cy="4248150"/>
          </a:xfrm>
        </p:spPr>
        <p:txBody>
          <a:bodyPr>
            <a:noAutofit/>
          </a:bodyPr>
          <a:lstStyle>
            <a:lvl1pPr marL="143996" indent="-143996">
              <a:lnSpc>
                <a:spcPct val="90000"/>
              </a:lnSpc>
              <a:buFont typeface="Wingdings" pitchFamily="2" charset="2"/>
              <a:buChar char="§"/>
              <a:defRPr lang="de-DE" smtClean="0">
                <a:effectLst/>
              </a:defRPr>
            </a:lvl1pPr>
          </a:lstStyle>
          <a:p>
            <a:r>
              <a:rPr lang="de-DE" dirty="0" err="1">
                <a:effectLst/>
                <a:latin typeface="Arial" panose="020B0604020202020204" pitchFamily="34" charset="0"/>
              </a:rPr>
              <a:t>Soloriosa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dolecto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blam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ut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estecea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ribus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quidia</a:t>
            </a:r>
            <a:r>
              <a:rPr lang="de-DE" dirty="0">
                <a:effectLst/>
                <a:latin typeface="Arial" panose="020B0604020202020204" pitchFamily="34" charset="0"/>
              </a:rPr>
              <a:t> quas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recturero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volorum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, cum si </a:t>
            </a:r>
            <a:r>
              <a:rPr lang="de-DE" dirty="0" err="1">
                <a:effectLst/>
                <a:latin typeface="Arial" panose="020B0604020202020204" pitchFamily="34" charset="0"/>
              </a:rPr>
              <a:t>cuptur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eum</a:t>
            </a:r>
            <a:r>
              <a:rPr lang="de-DE" dirty="0">
                <a:effectLst/>
                <a:latin typeface="Arial" panose="020B0604020202020204" pitchFamily="34" charset="0"/>
              </a:rPr>
              <a:t> et </a:t>
            </a:r>
            <a:r>
              <a:rPr lang="de-DE" dirty="0" err="1">
                <a:effectLst/>
                <a:latin typeface="Arial" panose="020B0604020202020204" pitchFamily="34" charset="0"/>
              </a:rPr>
              <a:t>qui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pa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verum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facculpariat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eosandentiis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asped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moditas</a:t>
            </a:r>
            <a:r>
              <a:rPr lang="de-DE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3D6320-5680-ED48-A7F7-59F42C345D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1431925"/>
            <a:ext cx="8546007" cy="7016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Untertitel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FFEAD8C-438F-2F42-A4FE-9072CD40D8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40" y="0"/>
            <a:ext cx="8569325" cy="8255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Überschrift – Platz für eine 2-zeilige </a:t>
            </a:r>
            <a:r>
              <a:rPr lang="de-DE" dirty="0" err="1"/>
              <a:t>überschrift</a:t>
            </a:r>
            <a:r>
              <a:rPr lang="de-DE" dirty="0"/>
              <a:t> in 18 Punkt </a:t>
            </a:r>
            <a:r>
              <a:rPr lang="de-DE" dirty="0" err="1"/>
              <a:t>Grösse</a:t>
            </a:r>
            <a:r>
              <a:rPr lang="de-DE" dirty="0"/>
              <a:t> oder eine 1-zeilge Überschrift in 28 Punkt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500588F-41F5-FB4F-83EE-473FF8FEBC1E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287342" y="2133600"/>
            <a:ext cx="4500000" cy="424815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140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FFEAD8C-438F-2F42-A4FE-9072CD40D8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40" y="0"/>
            <a:ext cx="8569325" cy="8255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Überschrift – Platz für eine 2-zeilige </a:t>
            </a:r>
            <a:r>
              <a:rPr lang="de-DE" dirty="0" err="1"/>
              <a:t>überschrift</a:t>
            </a:r>
            <a:r>
              <a:rPr lang="de-DE" dirty="0"/>
              <a:t> in 18 Punkt </a:t>
            </a:r>
            <a:r>
              <a:rPr lang="de-DE" dirty="0" err="1"/>
              <a:t>Grösse</a:t>
            </a:r>
            <a:r>
              <a:rPr lang="de-DE" dirty="0"/>
              <a:t> oder eine 1-zeilge Überschrift in 28 Punkt</a:t>
            </a:r>
          </a:p>
        </p:txBody>
      </p:sp>
    </p:spTree>
    <p:extLst>
      <p:ext uri="{BB962C8B-B14F-4D97-AF65-F5344CB8AC3E}">
        <p14:creationId xmlns:p14="http://schemas.microsoft.com/office/powerpoint/2010/main" val="522568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3344" y="2133600"/>
            <a:ext cx="3600000" cy="4248150"/>
          </a:xfrm>
        </p:spPr>
        <p:txBody>
          <a:bodyPr>
            <a:noAutofit/>
          </a:bodyPr>
          <a:lstStyle>
            <a:lvl1pPr marL="143996" indent="-143996">
              <a:lnSpc>
                <a:spcPct val="90000"/>
              </a:lnSpc>
              <a:buFont typeface="Wingdings" pitchFamily="2" charset="2"/>
              <a:buChar char="§"/>
              <a:defRPr lang="de-DE" smtClean="0">
                <a:effectLst/>
              </a:defRPr>
            </a:lvl1pPr>
          </a:lstStyle>
          <a:p>
            <a:r>
              <a:rPr lang="de-DE" dirty="0" err="1">
                <a:effectLst/>
                <a:latin typeface="Arial" panose="020B0604020202020204" pitchFamily="34" charset="0"/>
              </a:rPr>
              <a:t>Soloriosa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dolecto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blam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ut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estecea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ribus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quidia</a:t>
            </a:r>
            <a:r>
              <a:rPr lang="de-DE" dirty="0">
                <a:effectLst/>
                <a:latin typeface="Arial" panose="020B0604020202020204" pitchFamily="34" charset="0"/>
              </a:rPr>
              <a:t> quas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recturero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volorum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, cum si </a:t>
            </a:r>
            <a:r>
              <a:rPr lang="de-DE" dirty="0" err="1">
                <a:effectLst/>
                <a:latin typeface="Arial" panose="020B0604020202020204" pitchFamily="34" charset="0"/>
              </a:rPr>
              <a:t>cuptur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eum</a:t>
            </a:r>
            <a:r>
              <a:rPr lang="de-DE" dirty="0">
                <a:effectLst/>
                <a:latin typeface="Arial" panose="020B0604020202020204" pitchFamily="34" charset="0"/>
              </a:rPr>
              <a:t> et </a:t>
            </a:r>
            <a:r>
              <a:rPr lang="de-DE" dirty="0" err="1">
                <a:effectLst/>
                <a:latin typeface="Arial" panose="020B0604020202020204" pitchFamily="34" charset="0"/>
              </a:rPr>
              <a:t>qui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pa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verum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facculpariat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eosandentiis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asped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moditas</a:t>
            </a:r>
            <a:r>
              <a:rPr lang="de-DE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3D6320-5680-ED48-A7F7-59F42C345D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1431925"/>
            <a:ext cx="8546007" cy="7016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Untertitel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FFEAD8C-438F-2F42-A4FE-9072CD40D8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40" y="0"/>
            <a:ext cx="8569325" cy="8255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Überschrift – Platz für eine 2-zeilige </a:t>
            </a:r>
            <a:r>
              <a:rPr lang="de-DE" dirty="0" err="1"/>
              <a:t>überschrift</a:t>
            </a:r>
            <a:r>
              <a:rPr lang="de-DE" dirty="0"/>
              <a:t> in 18 Punkt </a:t>
            </a:r>
            <a:r>
              <a:rPr lang="de-DE" dirty="0" err="1"/>
              <a:t>Grösse</a:t>
            </a:r>
            <a:r>
              <a:rPr lang="de-DE" dirty="0"/>
              <a:t> oder eine 1-zeilge Überschrift in 28 Punkt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EE6E76FF-056A-C342-A8F3-1780088A2CFB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287338" y="2133600"/>
            <a:ext cx="4500000" cy="424815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307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1988842"/>
            <a:ext cx="8640960" cy="1470025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744615"/>
            <a:ext cx="6400800" cy="1752600"/>
          </a:xfrm>
        </p:spPr>
        <p:txBody>
          <a:bodyPr>
            <a:no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>
          <a:xfrm>
            <a:off x="2411760" y="6597352"/>
            <a:ext cx="4320480" cy="2916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67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7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9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ine Ecke des Rechtecks schneiden 6"/>
          <p:cNvSpPr/>
          <p:nvPr userDrawn="1">
            <p:custDataLst>
              <p:tags r:id="rId5"/>
            </p:custDataLst>
          </p:nvPr>
        </p:nvSpPr>
        <p:spPr>
          <a:xfrm>
            <a:off x="206245" y="293100"/>
            <a:ext cx="8716584" cy="6328792"/>
          </a:xfrm>
          <a:prstGeom prst="snip1Rect">
            <a:avLst/>
          </a:prstGeom>
          <a:solidFill>
            <a:srgbClr val="333F48"/>
          </a:solidFill>
          <a:ln>
            <a:solidFill>
              <a:srgbClr val="FFA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3000" dirty="0">
              <a:solidFill>
                <a:srgbClr val="FFA300"/>
              </a:solidFill>
              <a:latin typeface="+mj-lt"/>
              <a:cs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60" y="6208307"/>
            <a:ext cx="240976" cy="245315"/>
          </a:xfrm>
          <a:prstGeom prst="rect">
            <a:avLst/>
          </a:prstGeom>
        </p:spPr>
      </p:pic>
      <p:grpSp>
        <p:nvGrpSpPr>
          <p:cNvPr id="6" name="Gruppieren 5"/>
          <p:cNvGrpSpPr/>
          <p:nvPr userDrawn="1"/>
        </p:nvGrpSpPr>
        <p:grpSpPr>
          <a:xfrm>
            <a:off x="6876257" y="6165306"/>
            <a:ext cx="1872208" cy="293201"/>
            <a:chOff x="107504" y="-5898"/>
            <a:chExt cx="1872208" cy="266546"/>
          </a:xfrm>
        </p:grpSpPr>
        <p:sp>
          <p:nvSpPr>
            <p:cNvPr id="8" name="Textfeld 7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672944" y="-5898"/>
              <a:ext cx="1306768" cy="251817"/>
            </a:xfrm>
            <a:prstGeom prst="rect">
              <a:avLst/>
            </a:prstGeom>
            <a:noFill/>
          </p:spPr>
          <p:txBody>
            <a:bodyPr wrap="square" lIns="72000" rtlCol="0">
              <a:spAutoFit/>
            </a:bodyPr>
            <a:lstStyle/>
            <a:p>
              <a:pPr algn="l"/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CYBER</a:t>
              </a:r>
              <a:r>
                <a:rPr lang="de-DE" sz="600" b="0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-</a:t>
              </a:r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UND</a:t>
              </a:r>
            </a:p>
            <a:p>
              <a:pPr algn="l"/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INFORMATIONSRAUM</a:t>
              </a:r>
            </a:p>
          </p:txBody>
        </p:sp>
        <p:sp>
          <p:nvSpPr>
            <p:cNvPr id="10" name="Textfeld 9"/>
            <p:cNvSpPr txBox="1"/>
            <p:nvPr userDrawn="1">
              <p:custDataLst>
                <p:tags r:id="rId7"/>
              </p:custDataLst>
            </p:nvPr>
          </p:nvSpPr>
          <p:spPr>
            <a:xfrm>
              <a:off x="107504" y="4554"/>
              <a:ext cx="648072" cy="20984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l"/>
              <a:r>
                <a:rPr lang="de-DE" sz="15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CIR</a:t>
              </a:r>
            </a:p>
          </p:txBody>
        </p:sp>
        <p:cxnSp>
          <p:nvCxnSpPr>
            <p:cNvPr id="11" name="Gerade Verbindung 10"/>
            <p:cNvCxnSpPr/>
            <p:nvPr userDrawn="1"/>
          </p:nvCxnSpPr>
          <p:spPr>
            <a:xfrm>
              <a:off x="683568" y="52546"/>
              <a:ext cx="0" cy="208102"/>
            </a:xfrm>
            <a:prstGeom prst="line">
              <a:avLst/>
            </a:prstGeom>
            <a:ln w="15875">
              <a:solidFill>
                <a:srgbClr val="FFA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007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10233D7-93F2-244F-AE56-E57CD6D926FD}"/>
              </a:ext>
            </a:extLst>
          </p:cNvPr>
          <p:cNvSpPr/>
          <p:nvPr userDrawn="1"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b="0" i="0" dirty="0">
              <a:latin typeface="Arial Regular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74298"/>
            <a:ext cx="78867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99861"/>
            <a:ext cx="78867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663" y="6642000"/>
            <a:ext cx="162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/>
                </a:solidFill>
                <a:latin typeface="Arial Regular"/>
              </a:defRPr>
            </a:lvl1pPr>
          </a:lstStyle>
          <a:p>
            <a:fld id="{2C03746F-B42A-474D-94FA-02D6826DE61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9E2F0F-18F5-004A-8931-56CE45757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18163" b="72335"/>
          <a:stretch/>
        </p:blipFill>
        <p:spPr>
          <a:xfrm>
            <a:off x="4" y="1"/>
            <a:ext cx="9143996" cy="827999"/>
          </a:xfrm>
          <a:prstGeom prst="rect">
            <a:avLst/>
          </a:prstGeom>
        </p:spPr>
      </p:pic>
      <p:sp>
        <p:nvSpPr>
          <p:cNvPr id="11" name="Textplatzhalter 4"/>
          <p:cNvSpPr txBox="1">
            <a:spLocks/>
          </p:cNvSpPr>
          <p:nvPr userDrawn="1"/>
        </p:nvSpPr>
        <p:spPr>
          <a:xfrm>
            <a:off x="115332" y="6666714"/>
            <a:ext cx="4068763" cy="1500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1350"/>
              </a:spcAft>
              <a:buClr>
                <a:schemeClr val="tx2"/>
              </a:buClr>
              <a:buFont typeface="Wingdings" pitchFamily="2" charset="2"/>
              <a:buNone/>
              <a:defRPr sz="800" b="0" i="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Cyber- und Informationsraum / Schule Informationstechnik der Bundeswehr</a:t>
            </a:r>
            <a:endParaRPr lang="de-DE" dirty="0"/>
          </a:p>
        </p:txBody>
      </p:sp>
      <p:sp>
        <p:nvSpPr>
          <p:cNvPr id="9" name="Fußzeilenplatzhalter 13"/>
          <p:cNvSpPr txBox="1">
            <a:spLocks/>
          </p:cNvSpPr>
          <p:nvPr userDrawn="1"/>
        </p:nvSpPr>
        <p:spPr>
          <a:xfrm>
            <a:off x="4312545" y="6642000"/>
            <a:ext cx="605449" cy="216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 smtClean="0">
                <a:solidFill>
                  <a:schemeClr val="bg1"/>
                </a:solidFill>
                <a:latin typeface="Arial Regular"/>
              </a:rPr>
              <a:t>- Offen - </a:t>
            </a:r>
            <a:endParaRPr lang="de-DE" sz="800" dirty="0">
              <a:solidFill>
                <a:schemeClr val="bg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745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7" r:id="rId2"/>
    <p:sldLayoutId id="2147483678" r:id="rId3"/>
    <p:sldLayoutId id="2147483680" r:id="rId4"/>
    <p:sldLayoutId id="214748367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 Narrow Bold" panose="020B0606020202030204" pitchFamily="34" charset="0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40000"/>
        </a:lnSpc>
        <a:spcBef>
          <a:spcPts val="0"/>
        </a:spcBef>
        <a:spcAft>
          <a:spcPts val="1350"/>
        </a:spcAft>
        <a:buClr>
          <a:schemeClr val="tx2"/>
        </a:buClr>
        <a:buFont typeface="Wingdings" pitchFamily="2" charset="2"/>
        <a:buChar char="§"/>
        <a:defRPr sz="1350" b="0" i="0" kern="1200">
          <a:solidFill>
            <a:schemeClr val="tx1"/>
          </a:solidFill>
          <a:latin typeface="Arial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orient="horz" pos="4182">
          <p15:clr>
            <a:srgbClr val="F26B43"/>
          </p15:clr>
        </p15:guide>
        <p15:guide id="6" orient="horz" pos="902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pos="4263">
          <p15:clr>
            <a:srgbClr val="F26B43"/>
          </p15:clr>
        </p15:guide>
        <p15:guide id="9" orient="horz" pos="520">
          <p15:clr>
            <a:srgbClr val="F26B43"/>
          </p15:clr>
        </p15:guide>
        <p15:guide id="10" orient="horz" pos="13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6"/>
            <a:ext cx="9180000" cy="6901545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>
            <p:custDataLst>
              <p:tags r:id="rId13"/>
            </p:custDataLst>
          </p:nvPr>
        </p:nvSpPr>
        <p:spPr>
          <a:xfrm>
            <a:off x="7092281" y="-5898"/>
            <a:ext cx="1738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b="1" dirty="0">
                <a:solidFill>
                  <a:srgbClr val="B2B2B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Schule Informationstechnik</a:t>
            </a:r>
          </a:p>
          <a:p>
            <a:pPr algn="r"/>
            <a:r>
              <a:rPr lang="de-DE" sz="600" b="0" dirty="0">
                <a:solidFill>
                  <a:srgbClr val="B2B2B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der</a:t>
            </a:r>
            <a:r>
              <a:rPr lang="de-DE" sz="600" b="0" baseline="0" dirty="0">
                <a:solidFill>
                  <a:srgbClr val="B2B2B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Bundeswehr</a:t>
            </a:r>
            <a:endParaRPr lang="de-DE" sz="600" b="0" dirty="0">
              <a:solidFill>
                <a:srgbClr val="B2B2B2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343" descr="Wappen-FüUstgSBw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962" y="44624"/>
            <a:ext cx="194527" cy="24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157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874244"/>
            <a:ext cx="861570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411760" y="6597354"/>
            <a:ext cx="4320480" cy="293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359822" y="-5898"/>
            <a:ext cx="1872208" cy="276999"/>
            <a:chOff x="107504" y="-5898"/>
            <a:chExt cx="1872208" cy="276999"/>
          </a:xfrm>
        </p:grpSpPr>
        <p:sp>
          <p:nvSpPr>
            <p:cNvPr id="10" name="Textfeld 9"/>
            <p:cNvSpPr txBox="1"/>
            <p:nvPr userDrawn="1">
              <p:custDataLst>
                <p:tags r:id="rId14"/>
              </p:custDataLst>
            </p:nvPr>
          </p:nvSpPr>
          <p:spPr>
            <a:xfrm>
              <a:off x="672944" y="-5898"/>
              <a:ext cx="1306768" cy="276999"/>
            </a:xfrm>
            <a:prstGeom prst="rect">
              <a:avLst/>
            </a:prstGeom>
            <a:noFill/>
          </p:spPr>
          <p:txBody>
            <a:bodyPr wrap="square" lIns="72000" rtlCol="0">
              <a:spAutoFit/>
            </a:bodyPr>
            <a:lstStyle/>
            <a:p>
              <a:pPr algn="l"/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CYBER</a:t>
              </a:r>
              <a:r>
                <a:rPr lang="de-DE" sz="600" b="0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-</a:t>
              </a:r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UND</a:t>
              </a:r>
            </a:p>
            <a:p>
              <a:pPr algn="l"/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INFORMATIONSRAUM</a:t>
              </a:r>
            </a:p>
          </p:txBody>
        </p:sp>
        <p:sp>
          <p:nvSpPr>
            <p:cNvPr id="13" name="Textfeld 12"/>
            <p:cNvSpPr txBox="1"/>
            <p:nvPr userDrawn="1">
              <p:custDataLst>
                <p:tags r:id="rId15"/>
              </p:custDataLst>
            </p:nvPr>
          </p:nvSpPr>
          <p:spPr>
            <a:xfrm>
              <a:off x="107504" y="4554"/>
              <a:ext cx="648072" cy="230832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l"/>
              <a:r>
                <a:rPr lang="de-DE" sz="15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CIR</a:t>
              </a:r>
            </a:p>
          </p:txBody>
        </p:sp>
        <p:cxnSp>
          <p:nvCxnSpPr>
            <p:cNvPr id="14" name="Gerade Verbindung 13"/>
            <p:cNvCxnSpPr/>
            <p:nvPr userDrawn="1"/>
          </p:nvCxnSpPr>
          <p:spPr>
            <a:xfrm>
              <a:off x="683568" y="52546"/>
              <a:ext cx="0" cy="208102"/>
            </a:xfrm>
            <a:prstGeom prst="line">
              <a:avLst/>
            </a:prstGeom>
            <a:ln w="15875">
              <a:solidFill>
                <a:srgbClr val="FFA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8" y="37004"/>
            <a:ext cx="251687" cy="254614"/>
          </a:xfrm>
          <a:prstGeom prst="rect">
            <a:avLst/>
          </a:prstGeom>
          <a:effectLst>
            <a:outerShdw blurRad="50800" dir="2700000" algn="tl" rotWithShape="0">
              <a:schemeClr val="tx1">
                <a:alpha val="61000"/>
              </a:schemeClr>
            </a:outerShdw>
          </a:effec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333F6C-E6E8-47D1-9EE7-2927353B3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9824" y="6595291"/>
            <a:ext cx="2057400" cy="293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41B37-DF9C-4D6D-8088-88E6C310ED3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67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2100" b="1" kern="1200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3745700-1594-F24C-A986-31AAD1DB0C33}"/>
              </a:ext>
            </a:extLst>
          </p:cNvPr>
          <p:cNvSpPr/>
          <p:nvPr/>
        </p:nvSpPr>
        <p:spPr>
          <a:xfrm>
            <a:off x="287338" y="1431925"/>
            <a:ext cx="8569325" cy="24750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Arial Regular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EF9823A-9AC3-FB44-A9E5-C79382D430B6}"/>
              </a:ext>
            </a:extLst>
          </p:cNvPr>
          <p:cNvSpPr txBox="1">
            <a:spLocks/>
          </p:cNvSpPr>
          <p:nvPr/>
        </p:nvSpPr>
        <p:spPr>
          <a:xfrm>
            <a:off x="607508" y="2909235"/>
            <a:ext cx="7931930" cy="812821"/>
          </a:xfrm>
          <a:prstGeom prst="rect">
            <a:avLst/>
          </a:prstGeom>
        </p:spPr>
        <p:txBody>
          <a:bodyPr lIns="0" tIns="0" rIns="0" bIns="62400">
            <a:noAutofit/>
          </a:bodyPr>
          <a:lstStyle>
            <a:lvl1pPr mar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300"/>
              </a:spcAft>
              <a:buClr>
                <a:schemeClr val="tx2"/>
              </a:buClr>
              <a:buFont typeface="Wingdings" pitchFamily="2" charset="2"/>
              <a:buNone/>
              <a:defRPr sz="1800"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50" dirty="0" smtClean="0">
                <a:latin typeface="Arial Narrow" panose="020B0604020202020204" pitchFamily="34" charset="0"/>
                <a:cs typeface="Arial Narrow" panose="020B0604020202020204" pitchFamily="34" charset="0"/>
              </a:rPr>
              <a:t>Fachlehrer</a:t>
            </a:r>
          </a:p>
          <a:p>
            <a:r>
              <a:rPr lang="de-DE" sz="2150" dirty="0" smtClean="0">
                <a:latin typeface="Arial Narrow" panose="020B0604020202020204" pitchFamily="34" charset="0"/>
                <a:cs typeface="Arial Narrow" panose="020B0604020202020204" pitchFamily="34" charset="0"/>
              </a:rPr>
              <a:t>IX. In, OFw Adrian Weidig</a:t>
            </a:r>
            <a:endParaRPr lang="en-US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Titel 14">
            <a:extLst>
              <a:ext uri="{FF2B5EF4-FFF2-40B4-BE49-F238E27FC236}">
                <a16:creationId xmlns:a16="http://schemas.microsoft.com/office/drawing/2014/main" id="{8A35A1D2-E14F-4542-8BF6-9A1BAAE5CF84}"/>
              </a:ext>
            </a:extLst>
          </p:cNvPr>
          <p:cNvSpPr txBox="1">
            <a:spLocks/>
          </p:cNvSpPr>
          <p:nvPr/>
        </p:nvSpPr>
        <p:spPr>
          <a:xfrm>
            <a:off x="1450949" y="1714427"/>
            <a:ext cx="7088489" cy="112676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3300" b="1" kern="1200" cap="all" baseline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DE" sz="2800" dirty="0"/>
              <a:t>Grafische </a:t>
            </a:r>
            <a:r>
              <a:rPr lang="de-DE" sz="2800" dirty="0" smtClean="0"/>
              <a:t>Oberflächen </a:t>
            </a:r>
            <a:r>
              <a:rPr lang="de-DE" sz="2800" dirty="0"/>
              <a:t>und </a:t>
            </a:r>
          </a:p>
          <a:p>
            <a:pPr>
              <a:defRPr/>
            </a:pPr>
            <a:r>
              <a:rPr lang="de-DE" sz="2800" dirty="0"/>
              <a:t>Das MVC </a:t>
            </a:r>
            <a:r>
              <a:rPr lang="de-DE" sz="2800" dirty="0" smtClean="0"/>
              <a:t>Pattern</a:t>
            </a:r>
            <a:endParaRPr lang="de-DE" sz="2800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3E26F4F-CA14-6A45-AA3D-C46E009189AE}"/>
              </a:ext>
            </a:extLst>
          </p:cNvPr>
          <p:cNvSpPr txBox="1">
            <a:spLocks/>
          </p:cNvSpPr>
          <p:nvPr/>
        </p:nvSpPr>
        <p:spPr>
          <a:xfrm>
            <a:off x="3852000" y="2256"/>
            <a:ext cx="1440000" cy="324000"/>
          </a:xfrm>
          <a:prstGeom prst="rect">
            <a:avLst/>
          </a:prstGeom>
          <a:solidFill>
            <a:schemeClr val="tx2"/>
          </a:solidFill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 b="1" i="0" kern="1200" cap="all" baseline="0">
                <a:solidFill>
                  <a:schemeClr val="bg1"/>
                </a:solidFill>
                <a:latin typeface="Arial Narrow Bold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Cyber- und Informationsraum</a:t>
            </a:r>
            <a:endParaRPr lang="de-DE" dirty="0"/>
          </a:p>
        </p:txBody>
      </p:sp>
      <p:pic>
        <p:nvPicPr>
          <p:cNvPr id="18" name="Bildplatzhalter 11">
            <a:extLst>
              <a:ext uri="{FF2B5EF4-FFF2-40B4-BE49-F238E27FC236}">
                <a16:creationId xmlns:a16="http://schemas.microsoft.com/office/drawing/2014/main" id="{EF110707-EEE2-2242-9FF9-A7601AA2E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" r="-760"/>
          <a:stretch/>
        </p:blipFill>
        <p:spPr>
          <a:xfrm>
            <a:off x="607508" y="1749963"/>
            <a:ext cx="681649" cy="902553"/>
          </a:xfrm>
          <a:prstGeom prst="rect">
            <a:avLst/>
          </a:prstGeom>
        </p:spPr>
      </p:pic>
      <p:pic>
        <p:nvPicPr>
          <p:cNvPr id="19" name="Picture 343" descr="Wappen-FüUstgSB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95" y="1681784"/>
            <a:ext cx="839157" cy="10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9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erader Verbinder 16"/>
          <p:cNvCxnSpPr/>
          <p:nvPr/>
        </p:nvCxnSpPr>
        <p:spPr>
          <a:xfrm>
            <a:off x="1371600" y="6400800"/>
            <a:ext cx="1639824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3833243" y="5002657"/>
            <a:ext cx="1596007" cy="749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/>
              <a:t>GUI-Schichten</a:t>
            </a:r>
          </a:p>
        </p:txBody>
      </p:sp>
      <p:sp>
        <p:nvSpPr>
          <p:cNvPr id="8" name="Rechteck 7"/>
          <p:cNvSpPr/>
          <p:nvPr/>
        </p:nvSpPr>
        <p:spPr>
          <a:xfrm>
            <a:off x="902208" y="1438656"/>
            <a:ext cx="3499104" cy="4730496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RightUp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Hauptfenster</a:t>
            </a:r>
            <a:endParaRPr lang="de-DE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Gerader Verbinder 14"/>
          <p:cNvCxnSpPr/>
          <p:nvPr/>
        </p:nvCxnSpPr>
        <p:spPr>
          <a:xfrm>
            <a:off x="1371600" y="2546604"/>
            <a:ext cx="1639824" cy="1334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2542032" y="1438656"/>
            <a:ext cx="3499104" cy="4730496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  <a:alpha val="82000"/>
                </a:schemeClr>
              </a:gs>
              <a:gs pos="50000">
                <a:schemeClr val="tx2">
                  <a:shade val="67500"/>
                  <a:satMod val="115000"/>
                  <a:alpha val="76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RightUp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Container</a:t>
            </a:r>
          </a:p>
          <a:p>
            <a:pPr algn="ctr"/>
            <a:r>
              <a:rPr lang="de-DE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(z.B. Box)</a:t>
            </a:r>
            <a:endParaRPr lang="de-DE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Gerader Verbinder 15"/>
          <p:cNvCxnSpPr/>
          <p:nvPr/>
        </p:nvCxnSpPr>
        <p:spPr>
          <a:xfrm>
            <a:off x="3833243" y="1125983"/>
            <a:ext cx="1653157" cy="488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pieren 38"/>
          <p:cNvGrpSpPr/>
          <p:nvPr/>
        </p:nvGrpSpPr>
        <p:grpSpPr>
          <a:xfrm>
            <a:off x="3002852" y="1125982"/>
            <a:ext cx="4678108" cy="3155950"/>
            <a:chOff x="3002852" y="1125982"/>
            <a:chExt cx="4678108" cy="3155950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5486400" y="2873820"/>
              <a:ext cx="1628775" cy="838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/>
          </p:nvCxnSpPr>
          <p:spPr>
            <a:xfrm flipV="1">
              <a:off x="5486400" y="1125982"/>
              <a:ext cx="1628775" cy="838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hteck 9"/>
            <p:cNvSpPr/>
            <p:nvPr/>
          </p:nvSpPr>
          <p:spPr>
            <a:xfrm>
              <a:off x="4181856" y="1657350"/>
              <a:ext cx="3499104" cy="214655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82000"/>
                  </a:schemeClr>
                </a:gs>
                <a:gs pos="50000">
                  <a:schemeClr val="tx2">
                    <a:shade val="67500"/>
                    <a:satMod val="115000"/>
                    <a:alpha val="76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scene3d>
              <a:camera prst="isometricRightUp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Widget</a:t>
              </a:r>
              <a:endParaRPr lang="de-DE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5" name="Gerader Verbinder 34"/>
            <p:cNvCxnSpPr/>
            <p:nvPr/>
          </p:nvCxnSpPr>
          <p:spPr>
            <a:xfrm>
              <a:off x="3002852" y="2546604"/>
              <a:ext cx="1656969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V="1">
              <a:off x="3031046" y="4273548"/>
              <a:ext cx="1628775" cy="838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uppieren 39"/>
          <p:cNvGrpSpPr/>
          <p:nvPr/>
        </p:nvGrpSpPr>
        <p:grpSpPr>
          <a:xfrm>
            <a:off x="3011424" y="3231896"/>
            <a:ext cx="4678108" cy="3155950"/>
            <a:chOff x="3002852" y="1125982"/>
            <a:chExt cx="4678108" cy="3155950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5486400" y="1125982"/>
              <a:ext cx="1628775" cy="838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V="1">
              <a:off x="5486400" y="2873820"/>
              <a:ext cx="1628775" cy="838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hteck 41"/>
            <p:cNvSpPr/>
            <p:nvPr/>
          </p:nvSpPr>
          <p:spPr>
            <a:xfrm>
              <a:off x="4181856" y="1657350"/>
              <a:ext cx="3499104" cy="214655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82000"/>
                  </a:schemeClr>
                </a:gs>
                <a:gs pos="50000">
                  <a:schemeClr val="tx2">
                    <a:shade val="67500"/>
                    <a:satMod val="115000"/>
                    <a:alpha val="76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scene3d>
              <a:camera prst="isometricRightUp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Widget</a:t>
              </a:r>
              <a:endParaRPr lang="de-DE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3" name="Gerader Verbinder 42"/>
            <p:cNvCxnSpPr/>
            <p:nvPr/>
          </p:nvCxnSpPr>
          <p:spPr>
            <a:xfrm>
              <a:off x="3002852" y="2546604"/>
              <a:ext cx="1656969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 flipV="1">
              <a:off x="3031046" y="4273548"/>
              <a:ext cx="1628775" cy="838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572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rafik 46"/>
          <p:cNvPicPr>
            <a:picLocks noChangeAspect="1"/>
          </p:cNvPicPr>
          <p:nvPr/>
        </p:nvPicPr>
        <p:blipFill rotWithShape="1">
          <a:blip r:embed="rId3"/>
          <a:srcRect r="-1"/>
          <a:stretch/>
        </p:blipFill>
        <p:spPr>
          <a:xfrm>
            <a:off x="199170" y="1523398"/>
            <a:ext cx="3470716" cy="467737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29" name="Gruppieren 28"/>
          <p:cNvGrpSpPr/>
          <p:nvPr/>
        </p:nvGrpSpPr>
        <p:grpSpPr>
          <a:xfrm>
            <a:off x="722376" y="1247775"/>
            <a:ext cx="4101467" cy="5276246"/>
            <a:chOff x="722376" y="1247775"/>
            <a:chExt cx="4101467" cy="5276246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722376" y="1247775"/>
              <a:ext cx="4101467" cy="5276246"/>
              <a:chOff x="722376" y="1247775"/>
              <a:chExt cx="4101467" cy="5276246"/>
            </a:xfrm>
          </p:grpSpPr>
          <p:cxnSp>
            <p:nvCxnSpPr>
              <p:cNvPr id="52" name="Gerader Verbinder 51"/>
              <p:cNvCxnSpPr/>
              <p:nvPr/>
            </p:nvCxnSpPr>
            <p:spPr>
              <a:xfrm>
                <a:off x="722376" y="6471508"/>
                <a:ext cx="1663444" cy="5251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>
              <a:xfrm>
                <a:off x="722376" y="2649167"/>
                <a:ext cx="1639824" cy="133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>
              <a:xfrm>
                <a:off x="3170686" y="1247775"/>
                <a:ext cx="1653157" cy="489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Gerader Verbinder 52"/>
            <p:cNvCxnSpPr/>
            <p:nvPr/>
          </p:nvCxnSpPr>
          <p:spPr>
            <a:xfrm>
              <a:off x="3150065" y="5093313"/>
              <a:ext cx="1673778" cy="26433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Rechteck 7"/>
          <p:cNvSpPr/>
          <p:nvPr/>
        </p:nvSpPr>
        <p:spPr>
          <a:xfrm>
            <a:off x="1883283" y="1552956"/>
            <a:ext cx="3499104" cy="4730496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  <a:alpha val="74000"/>
                </a:schemeClr>
              </a:gs>
              <a:gs pos="50000">
                <a:schemeClr val="tx2">
                  <a:shade val="67500"/>
                  <a:satMod val="115000"/>
                  <a:alpha val="94000"/>
                </a:schemeClr>
              </a:gs>
              <a:gs pos="100000">
                <a:schemeClr val="tx2">
                  <a:shade val="100000"/>
                  <a:satMod val="115000"/>
                  <a:alpha val="94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RightUp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Hauptfenster</a:t>
            </a:r>
            <a:endParaRPr lang="de-DE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675" y="3413379"/>
            <a:ext cx="3324226" cy="100965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grpSp>
        <p:nvGrpSpPr>
          <p:cNvPr id="4" name="Gruppieren 3"/>
          <p:cNvGrpSpPr/>
          <p:nvPr/>
        </p:nvGrpSpPr>
        <p:grpSpPr>
          <a:xfrm>
            <a:off x="2362200" y="1247775"/>
            <a:ext cx="4683253" cy="5276851"/>
            <a:chOff x="952500" y="1123950"/>
            <a:chExt cx="4683253" cy="5276851"/>
          </a:xfrm>
        </p:grpSpPr>
        <p:grpSp>
          <p:nvGrpSpPr>
            <p:cNvPr id="3" name="Gruppieren 2"/>
            <p:cNvGrpSpPr/>
            <p:nvPr/>
          </p:nvGrpSpPr>
          <p:grpSpPr>
            <a:xfrm>
              <a:off x="952500" y="1123950"/>
              <a:ext cx="4114800" cy="5276851"/>
              <a:chOff x="1371600" y="1125983"/>
              <a:chExt cx="4114800" cy="5274817"/>
            </a:xfrm>
          </p:grpSpPr>
          <p:cxnSp>
            <p:nvCxnSpPr>
              <p:cNvPr id="22" name="Gerader Verbinder 21"/>
              <p:cNvCxnSpPr/>
              <p:nvPr/>
            </p:nvCxnSpPr>
            <p:spPr>
              <a:xfrm>
                <a:off x="1371600" y="6400800"/>
                <a:ext cx="1639824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/>
              <p:cNvCxnSpPr/>
              <p:nvPr/>
            </p:nvCxnSpPr>
            <p:spPr>
              <a:xfrm>
                <a:off x="3833243" y="5002657"/>
                <a:ext cx="1596007" cy="749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/>
              <p:cNvCxnSpPr/>
              <p:nvPr/>
            </p:nvCxnSpPr>
            <p:spPr>
              <a:xfrm>
                <a:off x="1371600" y="2546604"/>
                <a:ext cx="1639824" cy="133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/>
              <p:cNvCxnSpPr/>
              <p:nvPr/>
            </p:nvCxnSpPr>
            <p:spPr>
              <a:xfrm>
                <a:off x="3833243" y="1125983"/>
                <a:ext cx="1653157" cy="488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Rechteck 27"/>
            <p:cNvSpPr/>
            <p:nvPr/>
          </p:nvSpPr>
          <p:spPr>
            <a:xfrm>
              <a:off x="2136649" y="1429131"/>
              <a:ext cx="3499104" cy="4730496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82000"/>
                  </a:schemeClr>
                </a:gs>
                <a:gs pos="50000">
                  <a:schemeClr val="tx2">
                    <a:shade val="67500"/>
                    <a:satMod val="115000"/>
                    <a:alpha val="76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scene3d>
              <a:camera prst="isometricRightUp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Container</a:t>
              </a:r>
            </a:p>
            <a:p>
              <a:pPr algn="ctr"/>
              <a:r>
                <a:rPr lang="de-DE" sz="4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(z.B. Box)</a:t>
              </a:r>
              <a:endParaRPr lang="de-DE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074" y="3259993"/>
            <a:ext cx="3308987" cy="143187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grpSp>
        <p:nvGrpSpPr>
          <p:cNvPr id="30" name="Gruppieren 29"/>
          <p:cNvGrpSpPr/>
          <p:nvPr/>
        </p:nvGrpSpPr>
        <p:grpSpPr>
          <a:xfrm>
            <a:off x="4002024" y="2114549"/>
            <a:ext cx="4678108" cy="3175255"/>
            <a:chOff x="3002852" y="1125982"/>
            <a:chExt cx="4678108" cy="3155950"/>
          </a:xfrm>
        </p:grpSpPr>
        <p:cxnSp>
          <p:nvCxnSpPr>
            <p:cNvPr id="36" name="Gerader Verbinder 35"/>
            <p:cNvCxnSpPr/>
            <p:nvPr/>
          </p:nvCxnSpPr>
          <p:spPr>
            <a:xfrm flipV="1">
              <a:off x="5486400" y="2873820"/>
              <a:ext cx="1628775" cy="838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 flipV="1">
              <a:off x="5486400" y="1125982"/>
              <a:ext cx="1628775" cy="838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hteck 31"/>
            <p:cNvSpPr/>
            <p:nvPr/>
          </p:nvSpPr>
          <p:spPr>
            <a:xfrm>
              <a:off x="4181856" y="1657350"/>
              <a:ext cx="3499104" cy="214655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82000"/>
                  </a:schemeClr>
                </a:gs>
                <a:gs pos="50000">
                  <a:schemeClr val="tx2">
                    <a:shade val="67500"/>
                    <a:satMod val="115000"/>
                    <a:alpha val="76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scene3d>
              <a:camera prst="isometricRightUp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Widget</a:t>
              </a:r>
              <a:endParaRPr lang="de-DE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4" name="Gerader Verbinder 33"/>
            <p:cNvCxnSpPr/>
            <p:nvPr/>
          </p:nvCxnSpPr>
          <p:spPr>
            <a:xfrm>
              <a:off x="3002852" y="2546604"/>
              <a:ext cx="1656969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 flipV="1">
              <a:off x="3031046" y="4273548"/>
              <a:ext cx="1628775" cy="838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135" y="3165133"/>
            <a:ext cx="3305272" cy="1041821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49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87340" y="0"/>
            <a:ext cx="8569325" cy="825500"/>
          </a:xfrm>
        </p:spPr>
        <p:txBody>
          <a:bodyPr/>
          <a:lstStyle/>
          <a:p>
            <a:pPr algn="ctr"/>
            <a:r>
              <a:rPr lang="de-DE" dirty="0"/>
              <a:t>GUI-Schichten</a:t>
            </a:r>
          </a:p>
        </p:txBody>
      </p:sp>
    </p:spTree>
    <p:extLst>
      <p:ext uri="{BB962C8B-B14F-4D97-AF65-F5344CB8AC3E}">
        <p14:creationId xmlns:p14="http://schemas.microsoft.com/office/powerpoint/2010/main" val="2231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</a:t>
            </a:r>
            <a:r>
              <a:rPr lang="de-DE" dirty="0" smtClean="0"/>
              <a:t>informationsraum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Lebenszyklus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8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3"/>
          <p:cNvSpPr>
            <a:spLocks noGrp="1"/>
          </p:cNvSpPr>
          <p:nvPr>
            <p:ph type="body" sz="quarter" idx="15"/>
          </p:nvPr>
        </p:nvSpPr>
        <p:spPr>
          <a:xfrm>
            <a:off x="294780" y="26431"/>
            <a:ext cx="8569325" cy="825500"/>
          </a:xfrm>
        </p:spPr>
        <p:txBody>
          <a:bodyPr/>
          <a:lstStyle/>
          <a:p>
            <a:pPr algn="ctr"/>
            <a:r>
              <a:rPr lang="de-DE" dirty="0" smtClean="0"/>
              <a:t>Der Lebenszyklus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874000" y="6875945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3178695" y="981074"/>
            <a:ext cx="2801493" cy="971551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Gtk.Main.Init</a:t>
            </a:r>
          </a:p>
        </p:txBody>
      </p:sp>
      <p:sp>
        <p:nvSpPr>
          <p:cNvPr id="28" name="Rechteck 27"/>
          <p:cNvSpPr/>
          <p:nvPr/>
        </p:nvSpPr>
        <p:spPr>
          <a:xfrm>
            <a:off x="2325451" y="2081768"/>
            <a:ext cx="4507980" cy="166155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Initialisierungen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Widgetanordnungen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Handlerzuweisungen</a:t>
            </a:r>
          </a:p>
        </p:txBody>
      </p:sp>
      <p:sp>
        <p:nvSpPr>
          <p:cNvPr id="31" name="Rechteck 30"/>
          <p:cNvSpPr/>
          <p:nvPr/>
        </p:nvSpPr>
        <p:spPr>
          <a:xfrm>
            <a:off x="2231788" y="3872468"/>
            <a:ext cx="4695305" cy="700644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„</a:t>
            </a:r>
            <a:r>
              <a:rPr lang="de-DE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Fenstername“.Show_All</a:t>
            </a:r>
            <a:endParaRPr lang="de-DE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2231788" y="4702255"/>
            <a:ext cx="4695305" cy="700644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Gtk.Main.Main</a:t>
            </a:r>
          </a:p>
        </p:txBody>
      </p:sp>
      <p:sp>
        <p:nvSpPr>
          <p:cNvPr id="33" name="Rechteck 32"/>
          <p:cNvSpPr/>
          <p:nvPr/>
        </p:nvSpPr>
        <p:spPr>
          <a:xfrm>
            <a:off x="2231788" y="5532042"/>
            <a:ext cx="4695305" cy="700644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Gtk.Main.Main_Quit</a:t>
            </a:r>
          </a:p>
        </p:txBody>
      </p:sp>
      <p:sp>
        <p:nvSpPr>
          <p:cNvPr id="34" name="Rechteck 33"/>
          <p:cNvSpPr/>
          <p:nvPr/>
        </p:nvSpPr>
        <p:spPr>
          <a:xfrm>
            <a:off x="212487" y="981074"/>
            <a:ext cx="3635613" cy="971551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Initialparameter werden festgelegt</a:t>
            </a:r>
          </a:p>
        </p:txBody>
      </p:sp>
      <p:sp>
        <p:nvSpPr>
          <p:cNvPr id="35" name="Rechteck 34"/>
          <p:cNvSpPr/>
          <p:nvPr/>
        </p:nvSpPr>
        <p:spPr>
          <a:xfrm>
            <a:off x="212487" y="2081768"/>
            <a:ext cx="3635613" cy="166155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Erstellen des Grundgerüsts, sowie dessen Inhalte und Verhaltensweisen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212489" y="3872468"/>
            <a:ext cx="3635612" cy="700644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Zeigt das Fenster und dessen Kindelemente an</a:t>
            </a:r>
          </a:p>
        </p:txBody>
      </p:sp>
      <p:sp>
        <p:nvSpPr>
          <p:cNvPr id="37" name="Rechteck 36"/>
          <p:cNvSpPr/>
          <p:nvPr/>
        </p:nvSpPr>
        <p:spPr>
          <a:xfrm>
            <a:off x="212489" y="4702255"/>
            <a:ext cx="3635612" cy="700644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Startet die „Main“-Loop</a:t>
            </a:r>
          </a:p>
        </p:txBody>
      </p:sp>
      <p:sp>
        <p:nvSpPr>
          <p:cNvPr id="38" name="Rechteck 37"/>
          <p:cNvSpPr/>
          <p:nvPr/>
        </p:nvSpPr>
        <p:spPr>
          <a:xfrm>
            <a:off x="212489" y="5532042"/>
            <a:ext cx="3635612" cy="700644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Beendet das Programm</a:t>
            </a:r>
          </a:p>
        </p:txBody>
      </p:sp>
    </p:spTree>
    <p:extLst>
      <p:ext uri="{BB962C8B-B14F-4D97-AF65-F5344CB8AC3E}">
        <p14:creationId xmlns:p14="http://schemas.microsoft.com/office/powerpoint/2010/main" val="36189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0.33889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4" y="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0.24705 -0.0009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7.40741E-7 L 0.23663 -0.0004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-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0.23767 0.0009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23663 0.0020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</a:t>
            </a:r>
            <a:r>
              <a:rPr lang="de-DE" dirty="0" smtClean="0"/>
              <a:t>informationsraum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Widgetübersicht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7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15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 smtClean="0"/>
              <a:t>Widget-übersicht</a:t>
            </a:r>
            <a:endParaRPr lang="de-DE" dirty="0"/>
          </a:p>
        </p:txBody>
      </p:sp>
      <p:pic>
        <p:nvPicPr>
          <p:cNvPr id="2050" name="Picture 2" descr="https://docs.adacore.com/gtkada-docs/gtkada_ug/_build/html/_images/hierarch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2" y="981024"/>
            <a:ext cx="5638800" cy="55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78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</a:t>
            </a:r>
            <a:r>
              <a:rPr lang="de-DE" dirty="0" smtClean="0"/>
              <a:t>informationsraum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MVC-Pattern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26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17</a:t>
            </a:fld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sz="2800" dirty="0" smtClean="0"/>
              <a:t>MVC Möglichkeiten</a:t>
            </a:r>
            <a:endParaRPr lang="de-DE" sz="2800" dirty="0"/>
          </a:p>
        </p:txBody>
      </p:sp>
      <p:sp>
        <p:nvSpPr>
          <p:cNvPr id="12" name="Rechteck 11"/>
          <p:cNvSpPr/>
          <p:nvPr/>
        </p:nvSpPr>
        <p:spPr>
          <a:xfrm>
            <a:off x="5286211" y="5200147"/>
            <a:ext cx="2760453" cy="1233577"/>
          </a:xfrm>
          <a:prstGeom prst="rect">
            <a:avLst/>
          </a:prstGeom>
          <a:solidFill>
            <a:schemeClr val="tx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n w="28575">
                  <a:prstDash val="solid"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endParaRPr lang="de-DE" sz="3600" dirty="0">
              <a:ln w="28575">
                <a:prstDash val="solid"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391774" y="5200147"/>
            <a:ext cx="2760453" cy="1233577"/>
          </a:xfrm>
          <a:prstGeom prst="rect">
            <a:avLst/>
          </a:prstGeom>
          <a:solidFill>
            <a:schemeClr val="tx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n w="28575">
                  <a:prstDash val="solid"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</a:t>
            </a:r>
            <a:endParaRPr lang="de-DE" sz="3600" dirty="0">
              <a:ln w="28575">
                <a:prstDash val="solid"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191774" y="3464987"/>
            <a:ext cx="2760453" cy="1233577"/>
          </a:xfrm>
          <a:prstGeom prst="rect">
            <a:avLst/>
          </a:prstGeom>
          <a:solidFill>
            <a:schemeClr val="tx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n w="28575">
                  <a:prstDash val="solid"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Controller</a:t>
            </a:r>
            <a:endParaRPr lang="de-DE" sz="3600" dirty="0">
              <a:ln w="28575">
                <a:prstDash val="solid"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Gewinkelter Verbinder 21"/>
          <p:cNvCxnSpPr>
            <a:stCxn id="16" idx="3"/>
            <a:endCxn id="12" idx="0"/>
          </p:cNvCxnSpPr>
          <p:nvPr/>
        </p:nvCxnSpPr>
        <p:spPr>
          <a:xfrm>
            <a:off x="5952227" y="4081776"/>
            <a:ext cx="714211" cy="1118371"/>
          </a:xfrm>
          <a:prstGeom prst="bentConnector2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15" idx="3"/>
            <a:endCxn id="12" idx="1"/>
          </p:cNvCxnSpPr>
          <p:nvPr/>
        </p:nvCxnSpPr>
        <p:spPr>
          <a:xfrm>
            <a:off x="4152227" y="5816936"/>
            <a:ext cx="1133984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winkelter Verbinder 31"/>
          <p:cNvCxnSpPr>
            <a:stCxn id="16" idx="1"/>
            <a:endCxn id="15" idx="0"/>
          </p:cNvCxnSpPr>
          <p:nvPr/>
        </p:nvCxnSpPr>
        <p:spPr>
          <a:xfrm rot="10800000" flipV="1">
            <a:off x="2772002" y="4081775"/>
            <a:ext cx="419773" cy="1118371"/>
          </a:xfrm>
          <a:prstGeom prst="bentConnector2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Tabel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125148"/>
              </p:ext>
            </p:extLst>
          </p:nvPr>
        </p:nvGraphicFramePr>
        <p:xfrm>
          <a:off x="1524000" y="1442288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179247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Verhalten:</a:t>
                      </a:r>
                      <a:endParaRPr lang="de-DE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75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Methoden View / Model für Controller nutzbar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17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 smtClean="0"/>
                        <a:t>Controller benachrichtigt</a:t>
                      </a:r>
                      <a:r>
                        <a:rPr lang="de-DE" baseline="0" dirty="0" smtClean="0"/>
                        <a:t> View über Änderung</a:t>
                      </a:r>
                      <a:endParaRPr lang="de-DE" u="none" dirty="0" smtClean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2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View greift über Getter</a:t>
                      </a:r>
                      <a:r>
                        <a:rPr lang="de-DE" baseline="0" dirty="0" smtClean="0"/>
                        <a:t> auf Werte von Model zu</a:t>
                      </a:r>
                      <a:endParaRPr lang="de-DE" dirty="0" smtClean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995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 Verbindung mit Pfeil 28"/>
          <p:cNvCxnSpPr/>
          <p:nvPr/>
        </p:nvCxnSpPr>
        <p:spPr>
          <a:xfrm>
            <a:off x="4152227" y="5993917"/>
            <a:ext cx="1133984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H="1">
            <a:off x="4139467" y="5622926"/>
            <a:ext cx="1146744" cy="634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18</a:t>
            </a:fld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sz="2800" dirty="0" smtClean="0"/>
              <a:t>MVC Möglichkeiten</a:t>
            </a:r>
            <a:endParaRPr lang="de-DE" sz="2800" dirty="0"/>
          </a:p>
        </p:txBody>
      </p:sp>
      <p:sp>
        <p:nvSpPr>
          <p:cNvPr id="12" name="Rechteck 11"/>
          <p:cNvSpPr/>
          <p:nvPr/>
        </p:nvSpPr>
        <p:spPr>
          <a:xfrm>
            <a:off x="5286211" y="5200147"/>
            <a:ext cx="2760453" cy="1233577"/>
          </a:xfrm>
          <a:prstGeom prst="rect">
            <a:avLst/>
          </a:prstGeom>
          <a:solidFill>
            <a:schemeClr val="tx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ln w="28575">
                  <a:prstDash val="solid"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</a:p>
        </p:txBody>
      </p:sp>
      <p:sp>
        <p:nvSpPr>
          <p:cNvPr id="15" name="Rechteck 14"/>
          <p:cNvSpPr/>
          <p:nvPr/>
        </p:nvSpPr>
        <p:spPr>
          <a:xfrm>
            <a:off x="1391774" y="5200147"/>
            <a:ext cx="2760453" cy="1233577"/>
          </a:xfrm>
          <a:prstGeom prst="rect">
            <a:avLst/>
          </a:prstGeom>
          <a:solidFill>
            <a:schemeClr val="tx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ln w="28575">
                  <a:prstDash val="solid"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</a:t>
            </a:r>
          </a:p>
        </p:txBody>
      </p:sp>
      <p:sp>
        <p:nvSpPr>
          <p:cNvPr id="16" name="Rechteck 15"/>
          <p:cNvSpPr/>
          <p:nvPr/>
        </p:nvSpPr>
        <p:spPr>
          <a:xfrm>
            <a:off x="3191774" y="3464987"/>
            <a:ext cx="2760453" cy="1233577"/>
          </a:xfrm>
          <a:prstGeom prst="rect">
            <a:avLst/>
          </a:prstGeom>
          <a:solidFill>
            <a:schemeClr val="tx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ln w="28575">
                  <a:prstDash val="solid"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Controller</a:t>
            </a:r>
          </a:p>
        </p:txBody>
      </p:sp>
      <p:cxnSp>
        <p:nvCxnSpPr>
          <p:cNvPr id="22" name="Gewinkelter Verbinder 21"/>
          <p:cNvCxnSpPr>
            <a:stCxn id="16" idx="3"/>
          </p:cNvCxnSpPr>
          <p:nvPr/>
        </p:nvCxnSpPr>
        <p:spPr>
          <a:xfrm>
            <a:off x="5952227" y="4081776"/>
            <a:ext cx="714211" cy="1118371"/>
          </a:xfrm>
          <a:prstGeom prst="bentConnector2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Gewitterblitz 10"/>
          <p:cNvSpPr/>
          <p:nvPr/>
        </p:nvSpPr>
        <p:spPr>
          <a:xfrm>
            <a:off x="4318000" y="5054600"/>
            <a:ext cx="673100" cy="1257300"/>
          </a:xfrm>
          <a:prstGeom prst="lightningBol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781" y="1080126"/>
            <a:ext cx="4714875" cy="202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505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</a:t>
            </a:r>
            <a:r>
              <a:rPr lang="de-DE" dirty="0" smtClean="0"/>
              <a:t>informationsraum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Glade</a:t>
            </a:r>
            <a:r>
              <a:rPr lang="de-DE" dirty="0" smtClean="0"/>
              <a:t> GUI-</a:t>
            </a:r>
            <a:r>
              <a:rPr lang="de-DE" dirty="0" err="1" smtClean="0"/>
              <a:t>Builder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85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idx="1"/>
          </p:nvPr>
        </p:nvSpPr>
        <p:spPr>
          <a:xfrm>
            <a:off x="287340" y="2393157"/>
            <a:ext cx="3916363" cy="476627"/>
          </a:xfrm>
        </p:spPr>
        <p:txBody>
          <a:bodyPr/>
          <a:lstStyle/>
          <a:p>
            <a:pPr marL="0" indent="0" algn="ctr">
              <a:buNone/>
            </a:pPr>
            <a:r>
              <a:rPr lang="de-DE" sz="2800" b="1" dirty="0" smtClean="0"/>
              <a:t>       Konsole</a:t>
            </a:r>
            <a:endParaRPr lang="de-DE" sz="2800" b="1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/>
              <a:t>Warum eigentlich grafische Nutzeroberflächen?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294967295"/>
          </p:nvPr>
        </p:nvSpPr>
        <p:spPr>
          <a:xfrm>
            <a:off x="4606928" y="2393157"/>
            <a:ext cx="4249737" cy="476627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de-DE" sz="2400" b="1" dirty="0"/>
              <a:t>Grafische Nutzeroberfläche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r="-1"/>
          <a:stretch/>
        </p:blipFill>
        <p:spPr>
          <a:xfrm>
            <a:off x="5267313" y="2854813"/>
            <a:ext cx="2928966" cy="3165256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5" y="2869784"/>
            <a:ext cx="4806205" cy="3150285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8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informationsraum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Nutzeroberfläche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563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 smtClean="0"/>
              <a:t>Nutzeroberfläche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40" y="1001486"/>
            <a:ext cx="8639095" cy="5173172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Rechteck 6"/>
          <p:cNvSpPr/>
          <p:nvPr/>
        </p:nvSpPr>
        <p:spPr>
          <a:xfrm>
            <a:off x="234000" y="1447800"/>
            <a:ext cx="1183320" cy="3779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70660" y="1554480"/>
            <a:ext cx="3253740" cy="601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 smtClean="0"/>
              <a:t>Zeigt alle verfügbaren Widgets </a:t>
            </a:r>
            <a:endParaRPr lang="de-DE" dirty="0"/>
          </a:p>
          <a:p>
            <a:pPr algn="l"/>
            <a:r>
              <a:rPr lang="de-DE" dirty="0" smtClean="0"/>
              <a:t>als Drag &amp; Drop Möglichkeit an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1447800"/>
            <a:ext cx="7570979" cy="461645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417320" y="1447800"/>
            <a:ext cx="3599180" cy="325120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1470660" y="3663950"/>
            <a:ext cx="3545840" cy="825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 smtClean="0"/>
              <a:t>Drag &amp; Drop Area abhängig vom gewählten Top Level / Container etc.</a:t>
            </a:r>
          </a:p>
        </p:txBody>
      </p:sp>
      <p:sp>
        <p:nvSpPr>
          <p:cNvPr id="13" name="Rechteck 12"/>
          <p:cNvSpPr/>
          <p:nvPr/>
        </p:nvSpPr>
        <p:spPr>
          <a:xfrm>
            <a:off x="5087619" y="3314568"/>
            <a:ext cx="3900679" cy="274968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5069839" y="1447800"/>
            <a:ext cx="3909935" cy="188595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5735829" y="2156460"/>
            <a:ext cx="3181350" cy="9207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 smtClean="0"/>
              <a:t>Zeigt die Übersicht und Hierarchie aller Widgets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2247900" y="4935764"/>
            <a:ext cx="2768600" cy="755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 smtClean="0"/>
              <a:t>Allgemeine, Größen-, </a:t>
            </a:r>
            <a:r>
              <a:rPr lang="de-DE" dirty="0" err="1" smtClean="0"/>
              <a:t>Widgetspezifische</a:t>
            </a:r>
            <a:r>
              <a:rPr lang="de-DE" dirty="0" smtClean="0"/>
              <a:t> Signal-Informationen</a:t>
            </a:r>
          </a:p>
        </p:txBody>
      </p:sp>
      <p:sp>
        <p:nvSpPr>
          <p:cNvPr id="22" name="Rechteck 21"/>
          <p:cNvSpPr/>
          <p:nvPr/>
        </p:nvSpPr>
        <p:spPr>
          <a:xfrm>
            <a:off x="2533650" y="1212850"/>
            <a:ext cx="1003300" cy="34163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1417320" y="1554480"/>
            <a:ext cx="3652519" cy="12268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 smtClean="0"/>
              <a:t>Wird zu Beginn gerne übersehen.</a:t>
            </a:r>
          </a:p>
          <a:p>
            <a:pPr algn="l"/>
            <a:r>
              <a:rPr lang="de-DE" dirty="0" smtClean="0"/>
              <a:t>Je nach </a:t>
            </a:r>
            <a:r>
              <a:rPr lang="de-DE" dirty="0" err="1" smtClean="0"/>
              <a:t>Widgetauswahl</a:t>
            </a:r>
            <a:r>
              <a:rPr lang="de-DE" dirty="0" smtClean="0"/>
              <a:t> sind hier erweiterte Funktionalitäten vorhanden</a:t>
            </a:r>
          </a:p>
          <a:p>
            <a:pPr algn="l"/>
            <a:endParaRPr lang="de-DE" dirty="0"/>
          </a:p>
          <a:p>
            <a:pPr algn="l"/>
            <a:r>
              <a:rPr lang="de-DE" dirty="0" smtClean="0"/>
              <a:t>Beispiel:</a:t>
            </a:r>
          </a:p>
          <a:p>
            <a:pPr marL="285750" indent="-285750" algn="l">
              <a:buFontTx/>
              <a:buChar char="-"/>
            </a:pPr>
            <a:r>
              <a:rPr lang="de-DE" dirty="0" smtClean="0"/>
              <a:t>Bei Window </a:t>
            </a:r>
            <a:r>
              <a:rPr lang="de-DE" dirty="0" smtClean="0">
                <a:sym typeface="Wingdings" panose="05000000000000000000" pitchFamily="2" charset="2"/>
              </a:rPr>
              <a:t> Preview</a:t>
            </a:r>
          </a:p>
          <a:p>
            <a:pPr marL="285750" indent="-285750" algn="l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Bei </a:t>
            </a:r>
            <a:r>
              <a:rPr lang="de-DE" dirty="0" err="1" smtClean="0">
                <a:sym typeface="Wingdings" panose="05000000000000000000" pitchFamily="2" charset="2"/>
              </a:rPr>
              <a:t>TreeView</a:t>
            </a:r>
            <a:r>
              <a:rPr lang="de-DE" dirty="0" smtClean="0">
                <a:sym typeface="Wingdings" panose="05000000000000000000" pitchFamily="2" charset="2"/>
              </a:rPr>
              <a:t>  Komplette Einrichtung der Zellen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11106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 animBg="1"/>
      <p:bldP spid="14" grpId="1" animBg="1"/>
      <p:bldP spid="17" grpId="0"/>
      <p:bldP spid="17" grpId="1"/>
      <p:bldP spid="21" grpId="0"/>
      <p:bldP spid="21" grpId="1"/>
      <p:bldP spid="22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informationsraum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Erstes Fenster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 smtClean="0"/>
              <a:t>Erstes Fenster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12" y="1114425"/>
            <a:ext cx="8661779" cy="51816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14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informationsraum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Einbindung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0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rafik 46"/>
          <p:cNvPicPr>
            <a:picLocks noChangeAspect="1"/>
          </p:cNvPicPr>
          <p:nvPr/>
        </p:nvPicPr>
        <p:blipFill rotWithShape="1">
          <a:blip r:embed="rId3"/>
          <a:srcRect r="-1"/>
          <a:stretch/>
        </p:blipFill>
        <p:spPr>
          <a:xfrm>
            <a:off x="425715" y="1448665"/>
            <a:ext cx="3470716" cy="467737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6" name="Gruppieren 5"/>
          <p:cNvGrpSpPr/>
          <p:nvPr/>
        </p:nvGrpSpPr>
        <p:grpSpPr>
          <a:xfrm>
            <a:off x="911530" y="1180629"/>
            <a:ext cx="4647490" cy="5276246"/>
            <a:chOff x="67481" y="1266959"/>
            <a:chExt cx="4647490" cy="5276246"/>
          </a:xfrm>
        </p:grpSpPr>
        <p:grpSp>
          <p:nvGrpSpPr>
            <p:cNvPr id="29" name="Gruppieren 28"/>
            <p:cNvGrpSpPr/>
            <p:nvPr/>
          </p:nvGrpSpPr>
          <p:grpSpPr>
            <a:xfrm>
              <a:off x="67481" y="1266959"/>
              <a:ext cx="4101467" cy="5276246"/>
              <a:chOff x="722376" y="1247775"/>
              <a:chExt cx="4101467" cy="5276246"/>
            </a:xfrm>
          </p:grpSpPr>
          <p:grpSp>
            <p:nvGrpSpPr>
              <p:cNvPr id="21" name="Gruppieren 20"/>
              <p:cNvGrpSpPr/>
              <p:nvPr/>
            </p:nvGrpSpPr>
            <p:grpSpPr>
              <a:xfrm>
                <a:off x="722376" y="1247775"/>
                <a:ext cx="4101467" cy="5276246"/>
                <a:chOff x="722376" y="1247775"/>
                <a:chExt cx="4101467" cy="5276246"/>
              </a:xfrm>
            </p:grpSpPr>
            <p:cxnSp>
              <p:nvCxnSpPr>
                <p:cNvPr id="52" name="Gerader Verbinder 51"/>
                <p:cNvCxnSpPr/>
                <p:nvPr/>
              </p:nvCxnSpPr>
              <p:spPr>
                <a:xfrm>
                  <a:off x="722376" y="6471508"/>
                  <a:ext cx="1663444" cy="52513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/>
                <p:cNvCxnSpPr/>
                <p:nvPr/>
              </p:nvCxnSpPr>
              <p:spPr>
                <a:xfrm>
                  <a:off x="722376" y="2649167"/>
                  <a:ext cx="1639824" cy="1335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Gerader Verbinder 50"/>
                <p:cNvCxnSpPr/>
                <p:nvPr/>
              </p:nvCxnSpPr>
              <p:spPr>
                <a:xfrm>
                  <a:off x="3170686" y="1247775"/>
                  <a:ext cx="1653157" cy="4890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3" name="Gerader Verbinder 52"/>
              <p:cNvCxnSpPr/>
              <p:nvPr/>
            </p:nvCxnSpPr>
            <p:spPr>
              <a:xfrm>
                <a:off x="3150065" y="5093313"/>
                <a:ext cx="1673778" cy="2643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Rechteck 7"/>
            <p:cNvSpPr/>
            <p:nvPr/>
          </p:nvSpPr>
          <p:spPr>
            <a:xfrm>
              <a:off x="1215867" y="1571586"/>
              <a:ext cx="3499104" cy="4730496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4000"/>
                  </a:schemeClr>
                </a:gs>
                <a:gs pos="50000">
                  <a:schemeClr val="tx2">
                    <a:shade val="67500"/>
                    <a:satMod val="115000"/>
                    <a:alpha val="94000"/>
                  </a:schemeClr>
                </a:gs>
                <a:gs pos="100000">
                  <a:schemeClr val="tx2">
                    <a:shade val="100000"/>
                    <a:satMod val="115000"/>
                    <a:alpha val="94000"/>
                  </a:schemeClr>
                </a:gs>
              </a:gsLst>
              <a:lin ang="18900000" scaled="1"/>
              <a:tileRect/>
            </a:gradFill>
            <a:ln>
              <a:noFill/>
            </a:ln>
            <a:scene3d>
              <a:camera prst="isometricRightUp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de-DE" sz="4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glade</a:t>
              </a:r>
              <a:r>
                <a:rPr lang="de-DE" sz="4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Datei</a:t>
              </a:r>
              <a:endParaRPr lang="de-DE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9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87340" y="0"/>
            <a:ext cx="8569325" cy="825500"/>
          </a:xfrm>
        </p:spPr>
        <p:txBody>
          <a:bodyPr/>
          <a:lstStyle/>
          <a:p>
            <a:pPr algn="ctr"/>
            <a:r>
              <a:rPr lang="de-DE" dirty="0" smtClean="0"/>
              <a:t>Einbindung</a:t>
            </a:r>
            <a:endParaRPr lang="de-DE" dirty="0"/>
          </a:p>
        </p:txBody>
      </p:sp>
      <p:grpSp>
        <p:nvGrpSpPr>
          <p:cNvPr id="41" name="Gruppieren 40"/>
          <p:cNvGrpSpPr/>
          <p:nvPr/>
        </p:nvGrpSpPr>
        <p:grpSpPr>
          <a:xfrm>
            <a:off x="2509968" y="1180629"/>
            <a:ext cx="4683253" cy="5276851"/>
            <a:chOff x="952500" y="1123950"/>
            <a:chExt cx="4683253" cy="5276851"/>
          </a:xfrm>
        </p:grpSpPr>
        <p:grpSp>
          <p:nvGrpSpPr>
            <p:cNvPr id="42" name="Gruppieren 41"/>
            <p:cNvGrpSpPr/>
            <p:nvPr/>
          </p:nvGrpSpPr>
          <p:grpSpPr>
            <a:xfrm>
              <a:off x="952500" y="1123950"/>
              <a:ext cx="4114800" cy="5276851"/>
              <a:chOff x="1371600" y="1125983"/>
              <a:chExt cx="4114800" cy="5274817"/>
            </a:xfrm>
          </p:grpSpPr>
          <p:cxnSp>
            <p:nvCxnSpPr>
              <p:cNvPr id="44" name="Gerader Verbinder 43"/>
              <p:cNvCxnSpPr/>
              <p:nvPr/>
            </p:nvCxnSpPr>
            <p:spPr>
              <a:xfrm>
                <a:off x="1371600" y="6400800"/>
                <a:ext cx="1639824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>
              <a:xfrm>
                <a:off x="3833243" y="5002657"/>
                <a:ext cx="1596007" cy="749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>
              <a:xfrm>
                <a:off x="1371600" y="2546604"/>
                <a:ext cx="1639824" cy="133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/>
              <p:nvPr/>
            </p:nvCxnSpPr>
            <p:spPr>
              <a:xfrm>
                <a:off x="3833243" y="1125983"/>
                <a:ext cx="1653157" cy="488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Rechteck 42"/>
            <p:cNvSpPr/>
            <p:nvPr/>
          </p:nvSpPr>
          <p:spPr>
            <a:xfrm>
              <a:off x="2136649" y="1429131"/>
              <a:ext cx="3499104" cy="4730496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82000"/>
                  </a:schemeClr>
                </a:gs>
                <a:gs pos="50000">
                  <a:schemeClr val="tx2">
                    <a:shade val="67500"/>
                    <a:satMod val="115000"/>
                    <a:alpha val="76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scene3d>
              <a:camera prst="isometricRightUp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Handler Registrierung</a:t>
              </a:r>
              <a:endParaRPr lang="de-DE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899" y="3226298"/>
            <a:ext cx="3335213" cy="1269502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grpSp>
        <p:nvGrpSpPr>
          <p:cNvPr id="27" name="Gruppieren 26"/>
          <p:cNvGrpSpPr/>
          <p:nvPr/>
        </p:nvGrpSpPr>
        <p:grpSpPr>
          <a:xfrm>
            <a:off x="4144169" y="1180629"/>
            <a:ext cx="4683253" cy="5276851"/>
            <a:chOff x="952500" y="1123950"/>
            <a:chExt cx="4683253" cy="5276851"/>
          </a:xfrm>
        </p:grpSpPr>
        <p:grpSp>
          <p:nvGrpSpPr>
            <p:cNvPr id="33" name="Gruppieren 32"/>
            <p:cNvGrpSpPr/>
            <p:nvPr/>
          </p:nvGrpSpPr>
          <p:grpSpPr>
            <a:xfrm>
              <a:off x="952500" y="1123950"/>
              <a:ext cx="4114800" cy="5276851"/>
              <a:chOff x="1371600" y="1125983"/>
              <a:chExt cx="4114800" cy="5274817"/>
            </a:xfrm>
          </p:grpSpPr>
          <p:cxnSp>
            <p:nvCxnSpPr>
              <p:cNvPr id="37" name="Gerader Verbinder 36"/>
              <p:cNvCxnSpPr/>
              <p:nvPr/>
            </p:nvCxnSpPr>
            <p:spPr>
              <a:xfrm>
                <a:off x="1371600" y="6400800"/>
                <a:ext cx="1639824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>
              <a:xfrm>
                <a:off x="3833243" y="5002657"/>
                <a:ext cx="1596007" cy="749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/>
              <p:cNvCxnSpPr/>
              <p:nvPr/>
            </p:nvCxnSpPr>
            <p:spPr>
              <a:xfrm>
                <a:off x="1371600" y="2546604"/>
                <a:ext cx="1639824" cy="133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/>
              <p:cNvCxnSpPr/>
              <p:nvPr/>
            </p:nvCxnSpPr>
            <p:spPr>
              <a:xfrm>
                <a:off x="3833243" y="1125983"/>
                <a:ext cx="1653157" cy="488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" name="Rechteck 34"/>
            <p:cNvSpPr/>
            <p:nvPr/>
          </p:nvSpPr>
          <p:spPr>
            <a:xfrm>
              <a:off x="2136649" y="1429131"/>
              <a:ext cx="3499104" cy="4730496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82000"/>
                  </a:schemeClr>
                </a:gs>
                <a:gs pos="50000">
                  <a:schemeClr val="tx2">
                    <a:shade val="67500"/>
                    <a:satMod val="115000"/>
                    <a:alpha val="76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scene3d>
              <a:camera prst="isometricRightUp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Gtk </a:t>
              </a:r>
              <a:r>
                <a:rPr lang="de-DE" sz="4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Builder</a:t>
              </a:r>
              <a:endParaRPr lang="de-DE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410" y="2902870"/>
            <a:ext cx="3336920" cy="203760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9247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2379477"/>
            <a:ext cx="6162675" cy="410069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 smtClean="0"/>
              <a:t>FENSTER START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90500" y="1076325"/>
            <a:ext cx="8534400" cy="5153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2800" b="1" u="sng" dirty="0" smtClean="0"/>
              <a:t>Fenster wird nicht angezeigt?</a:t>
            </a:r>
          </a:p>
          <a:p>
            <a:pPr algn="ctr"/>
            <a:endParaRPr lang="de-DE" dirty="0"/>
          </a:p>
          <a:p>
            <a:r>
              <a:rPr lang="de-DE" dirty="0" smtClean="0"/>
              <a:t>1.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Compile</a:t>
            </a:r>
            <a:r>
              <a:rPr lang="de-DE" dirty="0" smtClean="0">
                <a:sym typeface="Wingdings" panose="05000000000000000000" pitchFamily="2" charset="2"/>
              </a:rPr>
              <a:t> File</a:t>
            </a:r>
            <a:endParaRPr lang="de-DE" dirty="0"/>
          </a:p>
          <a:p>
            <a:r>
              <a:rPr lang="de-DE" dirty="0" smtClean="0"/>
              <a:t>2.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Run  „Projektname“  „Dateiname“.</a:t>
            </a:r>
            <a:r>
              <a:rPr lang="de-DE" dirty="0" err="1" smtClean="0">
                <a:sym typeface="Wingdings" panose="05000000000000000000" pitchFamily="2" charset="2"/>
              </a:rPr>
              <a:t>adb</a:t>
            </a:r>
            <a:r>
              <a:rPr lang="de-DE" dirty="0" smtClean="0">
                <a:sym typeface="Wingdings" panose="05000000000000000000" pitchFamily="2" charset="2"/>
              </a:rPr>
              <a:t>  Haken setzen </a:t>
            </a:r>
            <a:r>
              <a:rPr lang="de-DE" smtClean="0">
                <a:sym typeface="Wingdings" panose="05000000000000000000" pitchFamily="2" charset="2"/>
              </a:rPr>
              <a:t> Execute</a:t>
            </a:r>
            <a:endParaRPr lang="de-DE" dirty="0" smtClean="0"/>
          </a:p>
        </p:txBody>
      </p:sp>
      <p:sp>
        <p:nvSpPr>
          <p:cNvPr id="6" name="Ellipse 5"/>
          <p:cNvSpPr/>
          <p:nvPr/>
        </p:nvSpPr>
        <p:spPr>
          <a:xfrm>
            <a:off x="1704975" y="2752725"/>
            <a:ext cx="390526" cy="41910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5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</a:t>
            </a:r>
            <a:r>
              <a:rPr lang="de-DE" dirty="0" smtClean="0"/>
              <a:t>informationsraum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3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89" y="1856805"/>
            <a:ext cx="8437407" cy="17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2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287340" y="1049770"/>
            <a:ext cx="4183059" cy="5367959"/>
          </a:xfrm>
        </p:spPr>
        <p:txBody>
          <a:bodyPr/>
          <a:lstStyle/>
          <a:p>
            <a:r>
              <a:rPr lang="de-DE" sz="3600" dirty="0"/>
              <a:t>  </a:t>
            </a:r>
            <a:r>
              <a:rPr lang="de-DE" sz="3600" dirty="0" smtClean="0"/>
              <a:t>GTK</a:t>
            </a:r>
          </a:p>
          <a:p>
            <a:pPr lvl="1"/>
            <a:r>
              <a:rPr lang="de-DE" sz="3200" dirty="0" smtClean="0"/>
              <a:t>Projekteinrichtung</a:t>
            </a:r>
          </a:p>
          <a:p>
            <a:pPr lvl="1"/>
            <a:r>
              <a:rPr lang="de-DE" sz="3200" dirty="0" smtClean="0"/>
              <a:t>Aufrufhierarchie</a:t>
            </a:r>
          </a:p>
          <a:p>
            <a:pPr lvl="1"/>
            <a:r>
              <a:rPr lang="de-DE" sz="3200" dirty="0" smtClean="0"/>
              <a:t>GUI-Schichten</a:t>
            </a:r>
          </a:p>
          <a:p>
            <a:pPr lvl="1"/>
            <a:r>
              <a:rPr lang="de-DE" sz="3200" dirty="0" smtClean="0"/>
              <a:t>Lebenszyklus</a:t>
            </a:r>
          </a:p>
          <a:p>
            <a:pPr lvl="1"/>
            <a:r>
              <a:rPr lang="de-DE" sz="3200" dirty="0" smtClean="0"/>
              <a:t>Widget-Übersicht</a:t>
            </a:r>
          </a:p>
          <a:p>
            <a:pPr lvl="1"/>
            <a:r>
              <a:rPr lang="de-DE" sz="3200" dirty="0" smtClean="0"/>
              <a:t>Das MVC-Pattern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sz="4000" dirty="0" smtClean="0"/>
              <a:t>Gliederung</a:t>
            </a:r>
            <a:endParaRPr lang="de-DE" sz="4000" dirty="0"/>
          </a:p>
        </p:txBody>
      </p:sp>
      <p:sp>
        <p:nvSpPr>
          <p:cNvPr id="7" name="Inhaltsplatzhalter 5"/>
          <p:cNvSpPr txBox="1">
            <a:spLocks/>
          </p:cNvSpPr>
          <p:nvPr/>
        </p:nvSpPr>
        <p:spPr>
          <a:xfrm>
            <a:off x="4470399" y="1049770"/>
            <a:ext cx="4183059" cy="53679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3996" indent="-143996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350"/>
              </a:spcAft>
              <a:buClr>
                <a:schemeClr val="tx2"/>
              </a:buClr>
              <a:buFont typeface="Wingdings" pitchFamily="2" charset="2"/>
              <a:buChar char="§"/>
              <a:defRPr lang="de-DE" sz="1350" b="0" i="0" kern="1200" smtClean="0">
                <a:solidFill>
                  <a:schemeClr val="tx1"/>
                </a:solidFill>
                <a:effectLst/>
                <a:latin typeface="Arial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dirty="0" smtClean="0"/>
              <a:t>  </a:t>
            </a:r>
            <a:r>
              <a:rPr lang="de-DE" sz="3200" dirty="0" err="1" smtClean="0"/>
              <a:t>Glade</a:t>
            </a:r>
            <a:r>
              <a:rPr lang="de-DE" sz="3200" dirty="0" smtClean="0"/>
              <a:t> GUI-</a:t>
            </a:r>
            <a:r>
              <a:rPr lang="de-DE" sz="3200" dirty="0" err="1" smtClean="0"/>
              <a:t>Builder</a:t>
            </a:r>
            <a:endParaRPr lang="de-DE" sz="3200" dirty="0" smtClean="0"/>
          </a:p>
          <a:p>
            <a:pPr lvl="1"/>
            <a:r>
              <a:rPr lang="de-DE" sz="3200" dirty="0" smtClean="0"/>
              <a:t>Nutzeroberfläche </a:t>
            </a:r>
          </a:p>
          <a:p>
            <a:pPr lvl="1"/>
            <a:r>
              <a:rPr lang="de-DE" sz="3200" dirty="0" smtClean="0"/>
              <a:t>Erstes Fenster</a:t>
            </a:r>
          </a:p>
          <a:p>
            <a:pPr lvl="1"/>
            <a:r>
              <a:rPr lang="de-DE" sz="3200" dirty="0" smtClean="0"/>
              <a:t>Einbindung</a:t>
            </a:r>
          </a:p>
          <a:p>
            <a:pPr lvl="1"/>
            <a:r>
              <a:rPr lang="de-DE" sz="3200" dirty="0" smtClean="0"/>
              <a:t>Signal Handler</a:t>
            </a:r>
          </a:p>
          <a:p>
            <a:pPr lvl="1"/>
            <a:endParaRPr lang="de-DE" sz="3200" dirty="0" smtClean="0"/>
          </a:p>
        </p:txBody>
      </p:sp>
    </p:spTree>
    <p:extLst>
      <p:ext uri="{BB962C8B-B14F-4D97-AF65-F5344CB8AC3E}">
        <p14:creationId xmlns:p14="http://schemas.microsoft.com/office/powerpoint/2010/main" val="28203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informationsraum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Projekteinrichtung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03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/>
              <a:t>Projekteinrichtung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87340" y="977900"/>
            <a:ext cx="3924300" cy="5486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2400" dirty="0" smtClean="0"/>
              <a:t>Möglichkeit 1</a:t>
            </a:r>
          </a:p>
          <a:p>
            <a:pPr algn="l"/>
            <a:endParaRPr lang="de-DE" dirty="0" smtClean="0"/>
          </a:p>
          <a:p>
            <a:pPr marL="342900" indent="-342900" algn="l">
              <a:buAutoNum type="arabicPeriod"/>
            </a:pPr>
            <a:r>
              <a:rPr lang="de-DE" dirty="0" smtClean="0"/>
              <a:t>File</a:t>
            </a:r>
          </a:p>
          <a:p>
            <a:pPr marL="342900" indent="-342900" algn="l">
              <a:buAutoNum type="arabicPeriod"/>
            </a:pPr>
            <a:r>
              <a:rPr lang="de-DE" dirty="0" smtClean="0"/>
              <a:t>New Project</a:t>
            </a:r>
          </a:p>
          <a:p>
            <a:pPr marL="342900" indent="-342900" algn="l">
              <a:buAutoNum type="arabicPeriod"/>
            </a:pPr>
            <a:r>
              <a:rPr lang="de-DE" dirty="0" smtClean="0"/>
              <a:t>GtkAda </a:t>
            </a:r>
          </a:p>
          <a:p>
            <a:pPr marL="342900" indent="-342900" algn="l">
              <a:buAutoNum type="arabicPeriod"/>
            </a:pPr>
            <a:r>
              <a:rPr lang="de-DE" dirty="0" smtClean="0"/>
              <a:t>Simple Window</a:t>
            </a:r>
          </a:p>
          <a:p>
            <a:pPr algn="l"/>
            <a:r>
              <a:rPr lang="de-DE" dirty="0" smtClean="0">
                <a:sym typeface="Wingdings" panose="05000000000000000000" pitchFamily="2" charset="2"/>
              </a:rPr>
              <a:t> Erzeugt automatisch die entsprechenden Projekteinstellungen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4932365" y="977900"/>
            <a:ext cx="3924300" cy="5486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2400" dirty="0" smtClean="0"/>
              <a:t>Möglichkeit 2</a:t>
            </a:r>
          </a:p>
          <a:p>
            <a:pPr algn="l"/>
            <a:endParaRPr lang="de-DE" dirty="0" smtClean="0"/>
          </a:p>
          <a:p>
            <a:pPr marL="342900" indent="-342900" algn="l">
              <a:buAutoNum type="arabicPeriod"/>
            </a:pPr>
            <a:r>
              <a:rPr lang="de-DE" dirty="0" smtClean="0"/>
              <a:t>Rechtsklick auf das Projekt</a:t>
            </a:r>
          </a:p>
          <a:p>
            <a:pPr marL="342900" indent="-342900" algn="l">
              <a:buAutoNum type="arabicPeriod"/>
            </a:pPr>
            <a:r>
              <a:rPr lang="de-DE" dirty="0" smtClean="0"/>
              <a:t>Project</a:t>
            </a:r>
          </a:p>
          <a:p>
            <a:pPr marL="342900" indent="-342900" algn="l">
              <a:buAutoNum type="arabicPeriod"/>
            </a:pPr>
            <a:r>
              <a:rPr lang="de-DE" dirty="0" smtClean="0"/>
              <a:t>Edit Source File</a:t>
            </a:r>
          </a:p>
          <a:p>
            <a:pPr marL="342900" indent="-342900" algn="l">
              <a:buAutoNum type="arabicPeriod"/>
            </a:pPr>
            <a:r>
              <a:rPr lang="de-DE" dirty="0" err="1" smtClean="0"/>
              <a:t>With</a:t>
            </a:r>
            <a:r>
              <a:rPr lang="de-DE" dirty="0" smtClean="0"/>
              <a:t> „</a:t>
            </a:r>
            <a:r>
              <a:rPr lang="de-DE" dirty="0" err="1" smtClean="0"/>
              <a:t>gtkada</a:t>
            </a:r>
            <a:r>
              <a:rPr lang="de-DE" dirty="0" smtClean="0"/>
              <a:t>“; hinzufügen</a:t>
            </a:r>
          </a:p>
          <a:p>
            <a:pPr marL="342900" indent="-342900" algn="l">
              <a:buAutoNum type="arabicPeriod"/>
            </a:pPr>
            <a:endParaRPr lang="de-DE" dirty="0"/>
          </a:p>
          <a:p>
            <a:pPr marL="342900" indent="-342900" algn="l">
              <a:buAutoNum type="arabicPeriod"/>
            </a:pPr>
            <a:endParaRPr lang="de-DE" dirty="0" smtClean="0"/>
          </a:p>
          <a:p>
            <a:pPr marL="342900" indent="-342900" algn="l">
              <a:buAutoNum type="arabicPeriod"/>
            </a:pPr>
            <a:endParaRPr lang="de-DE" dirty="0"/>
          </a:p>
          <a:p>
            <a:pPr marL="342900" indent="-342900" algn="l">
              <a:buAutoNum type="arabicPeriod"/>
            </a:pPr>
            <a:endParaRPr lang="de-DE" dirty="0" smtClean="0"/>
          </a:p>
          <a:p>
            <a:pPr marL="342900" indent="-342900" algn="l">
              <a:buAutoNum type="arabicPeriod"/>
            </a:pPr>
            <a:endParaRPr lang="de-DE" dirty="0"/>
          </a:p>
          <a:p>
            <a:pPr marL="342900" indent="-342900" algn="l">
              <a:buAutoNum type="arabicPeriod"/>
            </a:pPr>
            <a:endParaRPr lang="de-DE" dirty="0" smtClean="0"/>
          </a:p>
          <a:p>
            <a:pPr marL="342900" indent="-342900" algn="l">
              <a:buAutoNum type="arabicPeriod"/>
            </a:pPr>
            <a:endParaRPr lang="de-DE" dirty="0"/>
          </a:p>
          <a:p>
            <a:pPr marL="342900" indent="-342900" algn="l">
              <a:buAutoNum type="arabicPeriod"/>
            </a:pPr>
            <a:endParaRPr lang="de-DE" dirty="0" smtClean="0"/>
          </a:p>
          <a:p>
            <a:pPr marL="342900" indent="-342900" algn="l">
              <a:buAutoNum type="arabicPeriod"/>
            </a:pPr>
            <a:endParaRPr lang="de-DE" dirty="0"/>
          </a:p>
          <a:p>
            <a:pPr marL="342900" indent="-342900" algn="l">
              <a:buAutoNum type="arabicPeriod"/>
            </a:pPr>
            <a:r>
              <a:rPr lang="de-DE" dirty="0" smtClean="0"/>
              <a:t>Projekt </a:t>
            </a:r>
            <a:r>
              <a:rPr lang="de-DE" dirty="0" err="1" smtClean="0"/>
              <a:t>neuladen</a:t>
            </a:r>
            <a:r>
              <a:rPr lang="de-DE" dirty="0" smtClean="0"/>
              <a:t> </a:t>
            </a:r>
          </a:p>
          <a:p>
            <a:pPr algn="l"/>
            <a:endParaRPr lang="de-DE" dirty="0" err="1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540" y="2828923"/>
            <a:ext cx="3409950" cy="219075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hteck 8"/>
          <p:cNvSpPr/>
          <p:nvPr/>
        </p:nvSpPr>
        <p:spPr>
          <a:xfrm>
            <a:off x="5613400" y="3136900"/>
            <a:ext cx="1281115" cy="24130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16498"/>
          <a:stretch/>
        </p:blipFill>
        <p:spPr>
          <a:xfrm>
            <a:off x="7148512" y="5191123"/>
            <a:ext cx="393701" cy="32702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578" y="5695948"/>
            <a:ext cx="2857873" cy="854077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53" y="3497259"/>
            <a:ext cx="2857873" cy="854077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28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Informationsraum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/>
              <a:t>Aufrufhierarchie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055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/>
              <a:t>Aufrufhierarchie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780288" y="1194816"/>
            <a:ext cx="7656576" cy="78028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 Anwendung</a:t>
            </a:r>
            <a:endParaRPr lang="de-DE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80288" y="2078736"/>
            <a:ext cx="7656576" cy="324916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GtkAda</a:t>
            </a:r>
            <a:endParaRPr lang="de-DE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80288" y="5493385"/>
            <a:ext cx="3755136" cy="938784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GLIB</a:t>
            </a:r>
            <a:endParaRPr lang="de-DE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669536" y="5493385"/>
            <a:ext cx="3767328" cy="938784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de-DE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236978" y="2757836"/>
            <a:ext cx="2670048" cy="635826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GTK</a:t>
            </a:r>
            <a:endParaRPr lang="de-DE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554480" y="3460114"/>
            <a:ext cx="6108192" cy="61264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GDK</a:t>
            </a:r>
            <a:endParaRPr lang="de-DE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551432" y="4179759"/>
            <a:ext cx="2670048" cy="635826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Pango</a:t>
            </a:r>
            <a:endParaRPr lang="de-DE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992624" y="4179759"/>
            <a:ext cx="2670048" cy="635826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Cairo</a:t>
            </a:r>
            <a:endParaRPr lang="de-DE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80287" y="3499104"/>
            <a:ext cx="4596385" cy="1781746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Einbindung von Listen, Tabellen und Threads zur Speicheroptimierung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Plattformabhängig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Zu großen Teilen bereits in GNAT vorhanden </a:t>
            </a:r>
            <a:endParaRPr lang="de-DE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551433" y="2487168"/>
            <a:ext cx="2825496" cy="145084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Erlaubt die Manipulation von Schriftarten und allgemeinen Textattributen</a:t>
            </a:r>
          </a:p>
        </p:txBody>
      </p:sp>
      <p:sp>
        <p:nvSpPr>
          <p:cNvPr id="18" name="Rechteck 17"/>
          <p:cNvSpPr/>
          <p:nvPr/>
        </p:nvSpPr>
        <p:spPr>
          <a:xfrm>
            <a:off x="4992624" y="2036064"/>
            <a:ext cx="3444240" cy="1901952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 Bibliothek um Widgets darzustellen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Ebenfalls Zusatzmöglichkeiten wie Transparenz, Anti-Aliasing, 2D Matrix-Transformation etc.  </a:t>
            </a:r>
            <a:endParaRPr lang="de-DE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1551432" y="1231392"/>
            <a:ext cx="6111240" cy="1996661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Plattformabhängiger Teil der GTK Grafikbibliothek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Bietet Prozeduren für: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Zeichnen von Formen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 Anzeige und Manipulation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Pixmaps 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1551432" y="932498"/>
            <a:ext cx="6111240" cy="165985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Plattformunabhängig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Führt „Zeichnen“ durch Aufrufe der Unterbibliotheken durch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Objektorientiert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85725" y="825500"/>
            <a:ext cx="8877300" cy="577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089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5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</a:t>
            </a:r>
            <a:r>
              <a:rPr lang="de-DE" dirty="0" smtClean="0"/>
              <a:t>informationsraum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GUI-Schichten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24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7&quot;/&gt;&lt;lineCharCount val=&quot;14&quot;/&gt;&lt;/TableIndex&gt;&lt;/ShapeTextInfo&gt;"/>
  <p:tag name="HTML_SHAPEINFO" val="&lt;ThreeDShapeInfo&gt;&lt;uuid val=&quot;{69A0C9D2-6623-4195-8A4A-D96BD3895A8C}&quot;/&gt;&lt;isInvalidForFieldText val=&quot;0&quot;/&gt;&lt;Image&gt;&lt;filename val=&quot;C:\Users\ofoerster\AppData\Local\Temp\CP575643848417Session\CPTrustFolder575643848417\PPTImport575643973468\data\asimages\{69A0C9D2-6623-4195-8A4A-D96BD3895A8C}_1.png&quot;/&gt;&lt;left val=&quot;744&quot;/&gt;&lt;top val=&quot;0&quot;/&gt;&lt;width val=&quot;183&quot;/&gt;&lt;height val=&quot;38&quot;/&gt;&lt;hasText val=&quot;1&quot;/&gt;&lt;/Image&gt;&lt;/ThreeDShape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7&quot;/&gt;&lt;lineCharCount val=&quot;14&quot;/&gt;&lt;/TableIndex&gt;&lt;/ShapeTextInfo&gt;"/>
  <p:tag name="HTML_SHAPEINFO" val="&lt;ThreeDShapeInfo&gt;&lt;uuid val=&quot;{69A0C9D2-6623-4195-8A4A-D96BD3895A8C}&quot;/&gt;&lt;isInvalidForFieldText val=&quot;0&quot;/&gt;&lt;Image&gt;&lt;filename val=&quot;C:\Users\ofoerster\AppData\Local\Temp\CP575643848417Session\CPTrustFolder575643848417\PPTImport575643973468\data\asimages\{69A0C9D2-6623-4195-8A4A-D96BD3895A8C}_1.png&quot;/&gt;&lt;left val=&quot;744&quot;/&gt;&lt;top val=&quot;0&quot;/&gt;&lt;width val=&quot;183&quot;/&gt;&lt;height val=&quot;38&quot;/&gt;&lt;hasText val=&quot;1&quot;/&gt;&lt;/Image&gt;&lt;/ThreeDShape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7&quot;/&gt;&lt;lineCharCount val=&quot;14&quot;/&gt;&lt;/TableIndex&gt;&lt;/ShapeTextInfo&gt;"/>
  <p:tag name="HTML_SHAPEINFO" val="&lt;ThreeDShapeInfo&gt;&lt;uuid val=&quot;{69A0C9D2-6623-4195-8A4A-D96BD3895A8C}&quot;/&gt;&lt;isInvalidForFieldText val=&quot;0&quot;/&gt;&lt;Image&gt;&lt;filename val=&quot;C:\Users\ofoerster\AppData\Local\Temp\CP575643848417Session\CPTrustFolder575643848417\PPTImport575643973468\data\asimages\{69A0C9D2-6623-4195-8A4A-D96BD3895A8C}_1.png&quot;/&gt;&lt;left val=&quot;744&quot;/&gt;&lt;top val=&quot;0&quot;/&gt;&lt;width val=&quot;183&quot;/&gt;&lt;height val=&quot;38&quot;/&gt;&lt;hasText val=&quot;1&quot;/&gt;&lt;/Image&gt;&lt;/ThreeDShape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7&quot;/&gt;&lt;lineCharCount val=&quot;14&quot;/&gt;&lt;/TableIndex&gt;&lt;/ShapeTextInfo&gt;"/>
  <p:tag name="HTML_SHAPEINFO" val="&lt;ThreeDShapeInfo&gt;&lt;uuid val=&quot;{69A0C9D2-6623-4195-8A4A-D96BD3895A8C}&quot;/&gt;&lt;isInvalidForFieldText val=&quot;0&quot;/&gt;&lt;Image&gt;&lt;filename val=&quot;C:\Users\ofoerster\AppData\Local\Temp\CP575643848417Session\CPTrustFolder575643848417\PPTImport575643973468\data\asimages\{69A0C9D2-6623-4195-8A4A-D96BD3895A8C}_1.png&quot;/&gt;&lt;left val=&quot;744&quot;/&gt;&lt;top val=&quot;0&quot;/&gt;&lt;width val=&quot;183&quot;/&gt;&lt;height val=&quot;38&quot;/&gt;&lt;hasText val=&quot;1&quot;/&gt;&lt;/Image&gt;&lt;/ThreeDShape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7&quot;/&gt;&lt;lineCharCount val=&quot;14&quot;/&gt;&lt;/TableIndex&gt;&lt;/ShapeTextInfo&gt;"/>
  <p:tag name="HTML_SHAPEINFO" val="&lt;ThreeDShapeInfo&gt;&lt;uuid val=&quot;{69A0C9D2-6623-4195-8A4A-D96BD3895A8C}&quot;/&gt;&lt;isInvalidForFieldText val=&quot;0&quot;/&gt;&lt;Image&gt;&lt;filename val=&quot;C:\Users\ofoerster\AppData\Local\Temp\CP575643848417Session\CPTrustFolder575643848417\PPTImport575643973468\data\asimages\{69A0C9D2-6623-4195-8A4A-D96BD3895A8C}_1.png&quot;/&gt;&lt;left val=&quot;744&quot;/&gt;&lt;top val=&quot;0&quot;/&gt;&lt;width val=&quot;183&quot;/&gt;&lt;height val=&quot;38&quot;/&gt;&lt;hasText val=&quot;1&quot;/&gt;&lt;/Image&gt;&lt;/ThreeDShapeInfo&gt;"/>
</p:tagLst>
</file>

<file path=ppt/theme/theme1.xml><?xml version="1.0" encoding="utf-8"?>
<a:theme xmlns:a="http://schemas.openxmlformats.org/drawingml/2006/main" name="Titelfolien ITSBw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undeswehr">
  <a:themeElements>
    <a:clrScheme name="Cyber">
      <a:dk1>
        <a:srgbClr val="000000"/>
      </a:dk1>
      <a:lt1>
        <a:srgbClr val="FFFFFF"/>
      </a:lt1>
      <a:dk2>
        <a:srgbClr val="537D6C"/>
      </a:dk2>
      <a:lt2>
        <a:srgbClr val="004471"/>
      </a:lt2>
      <a:accent1>
        <a:srgbClr val="C6D6DE"/>
      </a:accent1>
      <a:accent2>
        <a:srgbClr val="A6B8C3"/>
      </a:accent2>
      <a:accent3>
        <a:srgbClr val="647B8A"/>
      </a:accent3>
      <a:accent4>
        <a:srgbClr val="E6110C"/>
      </a:accent4>
      <a:accent5>
        <a:srgbClr val="F29100"/>
      </a:accent5>
      <a:accent6>
        <a:srgbClr val="F9B6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1085</Words>
  <Application>Microsoft Office PowerPoint</Application>
  <PresentationFormat>Bildschirmpräsentation (4:3)</PresentationFormat>
  <Paragraphs>263</Paragraphs>
  <Slides>26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26</vt:i4>
      </vt:variant>
    </vt:vector>
  </HeadingPairs>
  <TitlesOfParts>
    <vt:vector size="36" baseType="lpstr">
      <vt:lpstr>Arial</vt:lpstr>
      <vt:lpstr>Arial Narrow</vt:lpstr>
      <vt:lpstr>Arial Narrow Bold</vt:lpstr>
      <vt:lpstr>Arial Regular</vt:lpstr>
      <vt:lpstr>Calibri</vt:lpstr>
      <vt:lpstr>Tahoma</vt:lpstr>
      <vt:lpstr>Wingdings</vt:lpstr>
      <vt:lpstr>Titelfolien ITSBw</vt:lpstr>
      <vt:lpstr>Bundeswehr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ITSBw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Adrian Weidig</dc:creator>
  <cp:lastModifiedBy>Adrian Weidig</cp:lastModifiedBy>
  <cp:revision>527</cp:revision>
  <dcterms:created xsi:type="dcterms:W3CDTF">2021-06-08T06:21:49Z</dcterms:created>
  <dcterms:modified xsi:type="dcterms:W3CDTF">2021-11-17T18:49:18Z</dcterms:modified>
</cp:coreProperties>
</file>